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91" r:id="rId2"/>
    <p:sldId id="303" r:id="rId3"/>
    <p:sldId id="286" r:id="rId4"/>
    <p:sldId id="304" r:id="rId5"/>
    <p:sldId id="301" r:id="rId6"/>
    <p:sldId id="273" r:id="rId7"/>
    <p:sldId id="307" r:id="rId8"/>
    <p:sldId id="308" r:id="rId9"/>
    <p:sldId id="275" r:id="rId10"/>
    <p:sldId id="293" r:id="rId11"/>
    <p:sldId id="277" r:id="rId12"/>
    <p:sldId id="263" r:id="rId13"/>
    <p:sldId id="300" r:id="rId14"/>
    <p:sldId id="305" r:id="rId15"/>
    <p:sldId id="306" r:id="rId16"/>
    <p:sldId id="309" r:id="rId17"/>
    <p:sldId id="310" r:id="rId18"/>
    <p:sldId id="270" r:id="rId19"/>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09" autoAdjust="0"/>
    <p:restoredTop sz="93891" autoAdjust="0"/>
  </p:normalViewPr>
  <p:slideViewPr>
    <p:cSldViewPr snapToGrid="0">
      <p:cViewPr varScale="1">
        <p:scale>
          <a:sx n="56" d="100"/>
          <a:sy n="56" d="100"/>
        </p:scale>
        <p:origin x="216" y="60"/>
      </p:cViewPr>
      <p:guideLst>
        <p:guide orient="horz" pos="2160"/>
        <p:guide pos="3840"/>
      </p:guideLst>
    </p:cSldViewPr>
  </p:slideViewPr>
  <p:notesTextViewPr>
    <p:cViewPr>
      <p:scale>
        <a:sx n="1" d="1"/>
        <a:sy n="1" d="1"/>
      </p:scale>
      <p:origin x="0" y="0"/>
    </p:cViewPr>
  </p:notesTextViewPr>
  <p:sorterViewPr>
    <p:cViewPr>
      <p:scale>
        <a:sx n="83" d="100"/>
        <a:sy n="83" d="100"/>
      </p:scale>
      <p:origin x="0" y="-3036"/>
    </p:cViewPr>
  </p:sorterViewPr>
  <p:notesViewPr>
    <p:cSldViewPr snapToGrid="0">
      <p:cViewPr varScale="1">
        <p:scale>
          <a:sx n="49" d="100"/>
          <a:sy n="49" d="100"/>
        </p:scale>
        <p:origin x="266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29E1FD-FBAB-4884-978F-45690AA93276}" type="datetimeFigureOut">
              <a:rPr lang="lv-LV" smtClean="0"/>
              <a:t>15.02.2018</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8953F-7D6D-41D6-8771-E765B30045D2}" type="slidenum">
              <a:rPr lang="lv-LV" smtClean="0"/>
              <a:t>‹#›</a:t>
            </a:fld>
            <a:endParaRPr lang="lv-LV"/>
          </a:p>
        </p:txBody>
      </p:sp>
    </p:spTree>
    <p:extLst>
      <p:ext uri="{BB962C8B-B14F-4D97-AF65-F5344CB8AC3E}">
        <p14:creationId xmlns:p14="http://schemas.microsoft.com/office/powerpoint/2010/main" val="4156342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err="1" smtClean="0"/>
              <a:t>Approx</a:t>
            </a:r>
            <a:r>
              <a:rPr lang="lv-LV" dirty="0" smtClean="0"/>
              <a:t>. EUR 380 per </a:t>
            </a:r>
            <a:r>
              <a:rPr lang="lv-LV" dirty="0" err="1" smtClean="0"/>
              <a:t>household</a:t>
            </a:r>
            <a:r>
              <a:rPr lang="lv-LV" dirty="0" smtClean="0"/>
              <a:t> </a:t>
            </a:r>
            <a:r>
              <a:rPr lang="lv-LV" dirty="0" err="1" smtClean="0"/>
              <a:t>p.m</a:t>
            </a:r>
            <a:r>
              <a:rPr lang="lv-LV" dirty="0" smtClean="0"/>
              <a:t>. </a:t>
            </a:r>
            <a:r>
              <a:rPr lang="lv-LV" dirty="0" err="1" smtClean="0"/>
              <a:t>or</a:t>
            </a:r>
            <a:r>
              <a:rPr lang="lv-LV" dirty="0" smtClean="0"/>
              <a:t> EUR 4500 </a:t>
            </a:r>
            <a:r>
              <a:rPr lang="lv-LV" dirty="0" err="1" smtClean="0"/>
              <a:t>p.a</a:t>
            </a:r>
            <a:r>
              <a:rPr lang="lv-LV" dirty="0" smtClean="0"/>
              <a:t>.!</a:t>
            </a:r>
            <a:endParaRPr lang="lv-LV" dirty="0"/>
          </a:p>
        </p:txBody>
      </p:sp>
      <p:sp>
        <p:nvSpPr>
          <p:cNvPr id="4" name="Slide Number Placeholder 3"/>
          <p:cNvSpPr>
            <a:spLocks noGrp="1"/>
          </p:cNvSpPr>
          <p:nvPr>
            <p:ph type="sldNum" sz="quarter" idx="10"/>
          </p:nvPr>
        </p:nvSpPr>
        <p:spPr/>
        <p:txBody>
          <a:bodyPr/>
          <a:lstStyle/>
          <a:p>
            <a:fld id="{20B8953F-7D6D-41D6-8771-E765B30045D2}" type="slidenum">
              <a:rPr lang="lv-LV" smtClean="0"/>
              <a:t>1</a:t>
            </a:fld>
            <a:endParaRPr lang="lv-LV" dirty="0"/>
          </a:p>
        </p:txBody>
      </p:sp>
    </p:spTree>
    <p:extLst>
      <p:ext uri="{BB962C8B-B14F-4D97-AF65-F5344CB8AC3E}">
        <p14:creationId xmlns:p14="http://schemas.microsoft.com/office/powerpoint/2010/main" val="1293140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20B8953F-7D6D-41D6-8771-E765B30045D2}" type="slidenum">
              <a:rPr lang="lv-LV" smtClean="0"/>
              <a:t>3</a:t>
            </a:fld>
            <a:endParaRPr lang="lv-LV" dirty="0"/>
          </a:p>
        </p:txBody>
      </p:sp>
    </p:spTree>
    <p:extLst>
      <p:ext uri="{BB962C8B-B14F-4D97-AF65-F5344CB8AC3E}">
        <p14:creationId xmlns:p14="http://schemas.microsoft.com/office/powerpoint/2010/main" val="452233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20B8953F-7D6D-41D6-8771-E765B30045D2}" type="slidenum">
              <a:rPr lang="lv-LV" smtClean="0"/>
              <a:t>4</a:t>
            </a:fld>
            <a:endParaRPr lang="lv-LV"/>
          </a:p>
        </p:txBody>
      </p:sp>
    </p:spTree>
    <p:extLst>
      <p:ext uri="{BB962C8B-B14F-4D97-AF65-F5344CB8AC3E}">
        <p14:creationId xmlns:p14="http://schemas.microsoft.com/office/powerpoint/2010/main" val="4042156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B8953F-7D6D-41D6-8771-E765B30045D2}" type="slidenum">
              <a:rPr lang="lv-LV" smtClean="0"/>
              <a:t>6</a:t>
            </a:fld>
            <a:endParaRPr lang="lv-LV" dirty="0"/>
          </a:p>
        </p:txBody>
      </p:sp>
    </p:spTree>
    <p:extLst>
      <p:ext uri="{BB962C8B-B14F-4D97-AF65-F5344CB8AC3E}">
        <p14:creationId xmlns:p14="http://schemas.microsoft.com/office/powerpoint/2010/main" val="2719820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a:t>Association of</a:t>
            </a:r>
            <a:r>
              <a:rPr lang="en-US" baseline="0" noProof="0" dirty="0"/>
              <a:t> Certified Fraud Examiners: insider tips most common </a:t>
            </a:r>
            <a:r>
              <a:rPr lang="en-US" baseline="0" noProof="0" dirty="0" err="1"/>
              <a:t>mreans</a:t>
            </a:r>
            <a:r>
              <a:rPr lang="en-US" baseline="0" noProof="0" dirty="0"/>
              <a:t> of fraud detection</a:t>
            </a:r>
            <a:endParaRPr lang="en-US" noProof="0" dirty="0"/>
          </a:p>
        </p:txBody>
      </p:sp>
      <p:sp>
        <p:nvSpPr>
          <p:cNvPr id="4" name="Slide Number Placeholder 3"/>
          <p:cNvSpPr>
            <a:spLocks noGrp="1"/>
          </p:cNvSpPr>
          <p:nvPr>
            <p:ph type="sldNum" sz="quarter" idx="10"/>
          </p:nvPr>
        </p:nvSpPr>
        <p:spPr/>
        <p:txBody>
          <a:bodyPr/>
          <a:lstStyle/>
          <a:p>
            <a:fld id="{20B8953F-7D6D-41D6-8771-E765B30045D2}" type="slidenum">
              <a:rPr lang="lv-LV" smtClean="0"/>
              <a:t>7</a:t>
            </a:fld>
            <a:endParaRPr lang="lv-LV"/>
          </a:p>
        </p:txBody>
      </p:sp>
    </p:spTree>
    <p:extLst>
      <p:ext uri="{BB962C8B-B14F-4D97-AF65-F5344CB8AC3E}">
        <p14:creationId xmlns:p14="http://schemas.microsoft.com/office/powerpoint/2010/main" val="2719221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20B8953F-7D6D-41D6-8771-E765B30045D2}" type="slidenum">
              <a:rPr lang="lv-LV" smtClean="0"/>
              <a:t>9</a:t>
            </a:fld>
            <a:endParaRPr lang="lv-LV" dirty="0"/>
          </a:p>
        </p:txBody>
      </p:sp>
    </p:spTree>
    <p:extLst>
      <p:ext uri="{BB962C8B-B14F-4D97-AF65-F5344CB8AC3E}">
        <p14:creationId xmlns:p14="http://schemas.microsoft.com/office/powerpoint/2010/main" val="2360776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p:cNvSpPr>
            <a:spLocks noGrp="1"/>
          </p:cNvSpPr>
          <p:nvPr>
            <p:ph type="dt" sz="half" idx="10"/>
          </p:nvPr>
        </p:nvSpPr>
        <p:spPr/>
        <p:txBody>
          <a:bodyPr/>
          <a:lstStyle/>
          <a:p>
            <a:fld id="{913DE080-AC8C-49FD-8D9F-01B6A9D76DE3}" type="datetime1">
              <a:rPr lang="lv-LV" smtClean="0"/>
              <a:t>15.02.2018</a:t>
            </a:fld>
            <a:endParaRPr lang="lv-LV"/>
          </a:p>
        </p:txBody>
      </p:sp>
      <p:sp>
        <p:nvSpPr>
          <p:cNvPr id="5" name="Footer Placeholder 4"/>
          <p:cNvSpPr>
            <a:spLocks noGrp="1"/>
          </p:cNvSpPr>
          <p:nvPr>
            <p:ph type="ftr" sz="quarter" idx="11"/>
          </p:nvPr>
        </p:nvSpPr>
        <p:spPr/>
        <p:txBody>
          <a:bodyPr/>
          <a:lstStyle/>
          <a:p>
            <a:r>
              <a:rPr lang="lv-LV" smtClean="0"/>
              <a:t>Transparency International Latvia/Delna</a:t>
            </a:r>
            <a:endParaRPr lang="lv-LV"/>
          </a:p>
        </p:txBody>
      </p:sp>
      <p:sp>
        <p:nvSpPr>
          <p:cNvPr id="6" name="Slide Number Placeholder 5"/>
          <p:cNvSpPr>
            <a:spLocks noGrp="1"/>
          </p:cNvSpPr>
          <p:nvPr>
            <p:ph type="sldNum" sz="quarter" idx="12"/>
          </p:nvPr>
        </p:nvSpPr>
        <p:spPr/>
        <p:txBody>
          <a:bodyPr/>
          <a:lstStyle/>
          <a:p>
            <a:fld id="{A4D94677-F135-4C7D-A1DC-5DB9C1A74C1D}" type="slidenum">
              <a:rPr lang="lv-LV" smtClean="0"/>
              <a:t>‹#›</a:t>
            </a:fld>
            <a:endParaRPr lang="lv-LV"/>
          </a:p>
        </p:txBody>
      </p:sp>
    </p:spTree>
    <p:extLst>
      <p:ext uri="{BB962C8B-B14F-4D97-AF65-F5344CB8AC3E}">
        <p14:creationId xmlns:p14="http://schemas.microsoft.com/office/powerpoint/2010/main" val="3267356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A97D34B8-8A64-4D94-9D5B-75647176CB5F}" type="datetime1">
              <a:rPr lang="lv-LV" smtClean="0"/>
              <a:t>15.02.2018</a:t>
            </a:fld>
            <a:endParaRPr lang="lv-LV"/>
          </a:p>
        </p:txBody>
      </p:sp>
      <p:sp>
        <p:nvSpPr>
          <p:cNvPr id="5" name="Footer Placeholder 4"/>
          <p:cNvSpPr>
            <a:spLocks noGrp="1"/>
          </p:cNvSpPr>
          <p:nvPr>
            <p:ph type="ftr" sz="quarter" idx="11"/>
          </p:nvPr>
        </p:nvSpPr>
        <p:spPr/>
        <p:txBody>
          <a:bodyPr/>
          <a:lstStyle/>
          <a:p>
            <a:r>
              <a:rPr lang="lv-LV" smtClean="0"/>
              <a:t>Transparency International Latvia/Delna</a:t>
            </a:r>
            <a:endParaRPr lang="lv-LV"/>
          </a:p>
        </p:txBody>
      </p:sp>
      <p:sp>
        <p:nvSpPr>
          <p:cNvPr id="6" name="Slide Number Placeholder 5"/>
          <p:cNvSpPr>
            <a:spLocks noGrp="1"/>
          </p:cNvSpPr>
          <p:nvPr>
            <p:ph type="sldNum" sz="quarter" idx="12"/>
          </p:nvPr>
        </p:nvSpPr>
        <p:spPr/>
        <p:txBody>
          <a:bodyPr/>
          <a:lstStyle/>
          <a:p>
            <a:fld id="{A4D94677-F135-4C7D-A1DC-5DB9C1A74C1D}" type="slidenum">
              <a:rPr lang="lv-LV" smtClean="0"/>
              <a:t>‹#›</a:t>
            </a:fld>
            <a:endParaRPr lang="lv-LV"/>
          </a:p>
        </p:txBody>
      </p:sp>
    </p:spTree>
    <p:extLst>
      <p:ext uri="{BB962C8B-B14F-4D97-AF65-F5344CB8AC3E}">
        <p14:creationId xmlns:p14="http://schemas.microsoft.com/office/powerpoint/2010/main" val="651435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5C56041D-08D9-45E9-BFFA-1AD058D2BA67}" type="datetime1">
              <a:rPr lang="lv-LV" smtClean="0"/>
              <a:t>15.02.2018</a:t>
            </a:fld>
            <a:endParaRPr lang="lv-LV"/>
          </a:p>
        </p:txBody>
      </p:sp>
      <p:sp>
        <p:nvSpPr>
          <p:cNvPr id="5" name="Footer Placeholder 4"/>
          <p:cNvSpPr>
            <a:spLocks noGrp="1"/>
          </p:cNvSpPr>
          <p:nvPr>
            <p:ph type="ftr" sz="quarter" idx="11"/>
          </p:nvPr>
        </p:nvSpPr>
        <p:spPr/>
        <p:txBody>
          <a:bodyPr/>
          <a:lstStyle/>
          <a:p>
            <a:r>
              <a:rPr lang="lv-LV" smtClean="0"/>
              <a:t>Transparency International Latvia/Delna</a:t>
            </a:r>
            <a:endParaRPr lang="lv-LV"/>
          </a:p>
        </p:txBody>
      </p:sp>
      <p:sp>
        <p:nvSpPr>
          <p:cNvPr id="6" name="Slide Number Placeholder 5"/>
          <p:cNvSpPr>
            <a:spLocks noGrp="1"/>
          </p:cNvSpPr>
          <p:nvPr>
            <p:ph type="sldNum" sz="quarter" idx="12"/>
          </p:nvPr>
        </p:nvSpPr>
        <p:spPr/>
        <p:txBody>
          <a:bodyPr/>
          <a:lstStyle/>
          <a:p>
            <a:fld id="{A4D94677-F135-4C7D-A1DC-5DB9C1A74C1D}" type="slidenum">
              <a:rPr lang="lv-LV" smtClean="0"/>
              <a:t>‹#›</a:t>
            </a:fld>
            <a:endParaRPr lang="lv-LV"/>
          </a:p>
        </p:txBody>
      </p:sp>
    </p:spTree>
    <p:extLst>
      <p:ext uri="{BB962C8B-B14F-4D97-AF65-F5344CB8AC3E}">
        <p14:creationId xmlns:p14="http://schemas.microsoft.com/office/powerpoint/2010/main" val="3514147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513B1ACB-C6B4-4C44-93D3-E88F7B880AA6}" type="datetime1">
              <a:rPr lang="lv-LV" smtClean="0"/>
              <a:t>15.02.2018</a:t>
            </a:fld>
            <a:endParaRPr lang="lv-LV"/>
          </a:p>
        </p:txBody>
      </p:sp>
      <p:sp>
        <p:nvSpPr>
          <p:cNvPr id="5" name="Footer Placeholder 4"/>
          <p:cNvSpPr>
            <a:spLocks noGrp="1"/>
          </p:cNvSpPr>
          <p:nvPr>
            <p:ph type="ftr" sz="quarter" idx="11"/>
          </p:nvPr>
        </p:nvSpPr>
        <p:spPr/>
        <p:txBody>
          <a:bodyPr/>
          <a:lstStyle/>
          <a:p>
            <a:r>
              <a:rPr lang="lv-LV" smtClean="0"/>
              <a:t>Transparency International Latvia/Delna</a:t>
            </a:r>
            <a:endParaRPr lang="lv-LV"/>
          </a:p>
        </p:txBody>
      </p:sp>
      <p:sp>
        <p:nvSpPr>
          <p:cNvPr id="6" name="Slide Number Placeholder 5"/>
          <p:cNvSpPr>
            <a:spLocks noGrp="1"/>
          </p:cNvSpPr>
          <p:nvPr>
            <p:ph type="sldNum" sz="quarter" idx="12"/>
          </p:nvPr>
        </p:nvSpPr>
        <p:spPr/>
        <p:txBody>
          <a:bodyPr/>
          <a:lstStyle/>
          <a:p>
            <a:fld id="{A4D94677-F135-4C7D-A1DC-5DB9C1A74C1D}" type="slidenum">
              <a:rPr lang="lv-LV" smtClean="0"/>
              <a:t>‹#›</a:t>
            </a:fld>
            <a:endParaRPr lang="lv-LV"/>
          </a:p>
        </p:txBody>
      </p:sp>
    </p:spTree>
    <p:extLst>
      <p:ext uri="{BB962C8B-B14F-4D97-AF65-F5344CB8AC3E}">
        <p14:creationId xmlns:p14="http://schemas.microsoft.com/office/powerpoint/2010/main" val="455288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FA57CE-983B-4C1C-B1A7-F8955B92C2B2}" type="datetime1">
              <a:rPr lang="lv-LV" smtClean="0"/>
              <a:t>15.02.2018</a:t>
            </a:fld>
            <a:endParaRPr lang="lv-LV"/>
          </a:p>
        </p:txBody>
      </p:sp>
      <p:sp>
        <p:nvSpPr>
          <p:cNvPr id="5" name="Footer Placeholder 4"/>
          <p:cNvSpPr>
            <a:spLocks noGrp="1"/>
          </p:cNvSpPr>
          <p:nvPr>
            <p:ph type="ftr" sz="quarter" idx="11"/>
          </p:nvPr>
        </p:nvSpPr>
        <p:spPr/>
        <p:txBody>
          <a:bodyPr/>
          <a:lstStyle/>
          <a:p>
            <a:r>
              <a:rPr lang="lv-LV" smtClean="0"/>
              <a:t>Transparency International Latvia/Delna</a:t>
            </a:r>
            <a:endParaRPr lang="lv-LV"/>
          </a:p>
        </p:txBody>
      </p:sp>
      <p:sp>
        <p:nvSpPr>
          <p:cNvPr id="6" name="Slide Number Placeholder 5"/>
          <p:cNvSpPr>
            <a:spLocks noGrp="1"/>
          </p:cNvSpPr>
          <p:nvPr>
            <p:ph type="sldNum" sz="quarter" idx="12"/>
          </p:nvPr>
        </p:nvSpPr>
        <p:spPr/>
        <p:txBody>
          <a:bodyPr/>
          <a:lstStyle/>
          <a:p>
            <a:fld id="{A4D94677-F135-4C7D-A1DC-5DB9C1A74C1D}" type="slidenum">
              <a:rPr lang="lv-LV" smtClean="0"/>
              <a:t>‹#›</a:t>
            </a:fld>
            <a:endParaRPr lang="lv-LV"/>
          </a:p>
        </p:txBody>
      </p:sp>
    </p:spTree>
    <p:extLst>
      <p:ext uri="{BB962C8B-B14F-4D97-AF65-F5344CB8AC3E}">
        <p14:creationId xmlns:p14="http://schemas.microsoft.com/office/powerpoint/2010/main" val="305586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fld id="{18DB2524-4296-4BAB-B807-5FC8657909C5}" type="datetime1">
              <a:rPr lang="lv-LV" smtClean="0"/>
              <a:t>15.02.2018</a:t>
            </a:fld>
            <a:endParaRPr lang="lv-LV"/>
          </a:p>
        </p:txBody>
      </p:sp>
      <p:sp>
        <p:nvSpPr>
          <p:cNvPr id="6" name="Footer Placeholder 5"/>
          <p:cNvSpPr>
            <a:spLocks noGrp="1"/>
          </p:cNvSpPr>
          <p:nvPr>
            <p:ph type="ftr" sz="quarter" idx="11"/>
          </p:nvPr>
        </p:nvSpPr>
        <p:spPr/>
        <p:txBody>
          <a:bodyPr/>
          <a:lstStyle/>
          <a:p>
            <a:r>
              <a:rPr lang="lv-LV" smtClean="0"/>
              <a:t>Transparency International Latvia/Delna</a:t>
            </a:r>
            <a:endParaRPr lang="lv-LV"/>
          </a:p>
        </p:txBody>
      </p:sp>
      <p:sp>
        <p:nvSpPr>
          <p:cNvPr id="7" name="Slide Number Placeholder 6"/>
          <p:cNvSpPr>
            <a:spLocks noGrp="1"/>
          </p:cNvSpPr>
          <p:nvPr>
            <p:ph type="sldNum" sz="quarter" idx="12"/>
          </p:nvPr>
        </p:nvSpPr>
        <p:spPr/>
        <p:txBody>
          <a:bodyPr/>
          <a:lstStyle/>
          <a:p>
            <a:fld id="{A4D94677-F135-4C7D-A1DC-5DB9C1A74C1D}" type="slidenum">
              <a:rPr lang="lv-LV" smtClean="0"/>
              <a:t>‹#›</a:t>
            </a:fld>
            <a:endParaRPr lang="lv-LV"/>
          </a:p>
        </p:txBody>
      </p:sp>
    </p:spTree>
    <p:extLst>
      <p:ext uri="{BB962C8B-B14F-4D97-AF65-F5344CB8AC3E}">
        <p14:creationId xmlns:p14="http://schemas.microsoft.com/office/powerpoint/2010/main" val="203986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fld id="{1600B889-A226-475D-BF77-D7803338AB62}" type="datetime1">
              <a:rPr lang="lv-LV" smtClean="0"/>
              <a:t>15.02.2018</a:t>
            </a:fld>
            <a:endParaRPr lang="lv-LV"/>
          </a:p>
        </p:txBody>
      </p:sp>
      <p:sp>
        <p:nvSpPr>
          <p:cNvPr id="8" name="Footer Placeholder 7"/>
          <p:cNvSpPr>
            <a:spLocks noGrp="1"/>
          </p:cNvSpPr>
          <p:nvPr>
            <p:ph type="ftr" sz="quarter" idx="11"/>
          </p:nvPr>
        </p:nvSpPr>
        <p:spPr/>
        <p:txBody>
          <a:bodyPr/>
          <a:lstStyle/>
          <a:p>
            <a:r>
              <a:rPr lang="lv-LV" smtClean="0"/>
              <a:t>Transparency International Latvia/Delna</a:t>
            </a:r>
            <a:endParaRPr lang="lv-LV"/>
          </a:p>
        </p:txBody>
      </p:sp>
      <p:sp>
        <p:nvSpPr>
          <p:cNvPr id="9" name="Slide Number Placeholder 8"/>
          <p:cNvSpPr>
            <a:spLocks noGrp="1"/>
          </p:cNvSpPr>
          <p:nvPr>
            <p:ph type="sldNum" sz="quarter" idx="12"/>
          </p:nvPr>
        </p:nvSpPr>
        <p:spPr/>
        <p:txBody>
          <a:bodyPr/>
          <a:lstStyle/>
          <a:p>
            <a:fld id="{A4D94677-F135-4C7D-A1DC-5DB9C1A74C1D}" type="slidenum">
              <a:rPr lang="lv-LV" smtClean="0"/>
              <a:t>‹#›</a:t>
            </a:fld>
            <a:endParaRPr lang="lv-LV"/>
          </a:p>
        </p:txBody>
      </p:sp>
    </p:spTree>
    <p:extLst>
      <p:ext uri="{BB962C8B-B14F-4D97-AF65-F5344CB8AC3E}">
        <p14:creationId xmlns:p14="http://schemas.microsoft.com/office/powerpoint/2010/main" val="4062213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44B12FD5-098E-4736-B106-77BA27F72132}" type="datetime1">
              <a:rPr lang="lv-LV" smtClean="0"/>
              <a:t>15.02.2018</a:t>
            </a:fld>
            <a:endParaRPr lang="lv-LV"/>
          </a:p>
        </p:txBody>
      </p:sp>
      <p:sp>
        <p:nvSpPr>
          <p:cNvPr id="4" name="Footer Placeholder 3"/>
          <p:cNvSpPr>
            <a:spLocks noGrp="1"/>
          </p:cNvSpPr>
          <p:nvPr>
            <p:ph type="ftr" sz="quarter" idx="11"/>
          </p:nvPr>
        </p:nvSpPr>
        <p:spPr/>
        <p:txBody>
          <a:bodyPr/>
          <a:lstStyle/>
          <a:p>
            <a:r>
              <a:rPr lang="lv-LV" smtClean="0"/>
              <a:t>Transparency International Latvia/Delna</a:t>
            </a:r>
            <a:endParaRPr lang="lv-LV"/>
          </a:p>
        </p:txBody>
      </p:sp>
      <p:sp>
        <p:nvSpPr>
          <p:cNvPr id="5" name="Slide Number Placeholder 4"/>
          <p:cNvSpPr>
            <a:spLocks noGrp="1"/>
          </p:cNvSpPr>
          <p:nvPr>
            <p:ph type="sldNum" sz="quarter" idx="12"/>
          </p:nvPr>
        </p:nvSpPr>
        <p:spPr/>
        <p:txBody>
          <a:bodyPr/>
          <a:lstStyle/>
          <a:p>
            <a:fld id="{A4D94677-F135-4C7D-A1DC-5DB9C1A74C1D}" type="slidenum">
              <a:rPr lang="lv-LV" smtClean="0"/>
              <a:t>‹#›</a:t>
            </a:fld>
            <a:endParaRPr lang="lv-LV"/>
          </a:p>
        </p:txBody>
      </p:sp>
    </p:spTree>
    <p:extLst>
      <p:ext uri="{BB962C8B-B14F-4D97-AF65-F5344CB8AC3E}">
        <p14:creationId xmlns:p14="http://schemas.microsoft.com/office/powerpoint/2010/main" val="126902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B72944-9FFC-4339-B7B0-FF3FDFDE5C29}" type="datetime1">
              <a:rPr lang="lv-LV" smtClean="0"/>
              <a:t>15.02.2018</a:t>
            </a:fld>
            <a:endParaRPr lang="lv-LV"/>
          </a:p>
        </p:txBody>
      </p:sp>
      <p:sp>
        <p:nvSpPr>
          <p:cNvPr id="3" name="Footer Placeholder 2"/>
          <p:cNvSpPr>
            <a:spLocks noGrp="1"/>
          </p:cNvSpPr>
          <p:nvPr>
            <p:ph type="ftr" sz="quarter" idx="11"/>
          </p:nvPr>
        </p:nvSpPr>
        <p:spPr/>
        <p:txBody>
          <a:bodyPr/>
          <a:lstStyle/>
          <a:p>
            <a:r>
              <a:rPr lang="lv-LV" smtClean="0"/>
              <a:t>Transparency International Latvia/Delna</a:t>
            </a:r>
            <a:endParaRPr lang="lv-LV"/>
          </a:p>
        </p:txBody>
      </p:sp>
      <p:sp>
        <p:nvSpPr>
          <p:cNvPr id="4" name="Slide Number Placeholder 3"/>
          <p:cNvSpPr>
            <a:spLocks noGrp="1"/>
          </p:cNvSpPr>
          <p:nvPr>
            <p:ph type="sldNum" sz="quarter" idx="12"/>
          </p:nvPr>
        </p:nvSpPr>
        <p:spPr/>
        <p:txBody>
          <a:bodyPr/>
          <a:lstStyle/>
          <a:p>
            <a:fld id="{A4D94677-F135-4C7D-A1DC-5DB9C1A74C1D}" type="slidenum">
              <a:rPr lang="lv-LV" smtClean="0"/>
              <a:t>‹#›</a:t>
            </a:fld>
            <a:endParaRPr lang="lv-LV"/>
          </a:p>
        </p:txBody>
      </p:sp>
    </p:spTree>
    <p:extLst>
      <p:ext uri="{BB962C8B-B14F-4D97-AF65-F5344CB8AC3E}">
        <p14:creationId xmlns:p14="http://schemas.microsoft.com/office/powerpoint/2010/main" val="3914427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9C13E6-CED0-4BE1-8B66-D06AB6EC141F}" type="datetime1">
              <a:rPr lang="lv-LV" smtClean="0"/>
              <a:t>15.02.2018</a:t>
            </a:fld>
            <a:endParaRPr lang="lv-LV"/>
          </a:p>
        </p:txBody>
      </p:sp>
      <p:sp>
        <p:nvSpPr>
          <p:cNvPr id="6" name="Footer Placeholder 5"/>
          <p:cNvSpPr>
            <a:spLocks noGrp="1"/>
          </p:cNvSpPr>
          <p:nvPr>
            <p:ph type="ftr" sz="quarter" idx="11"/>
          </p:nvPr>
        </p:nvSpPr>
        <p:spPr/>
        <p:txBody>
          <a:bodyPr/>
          <a:lstStyle/>
          <a:p>
            <a:r>
              <a:rPr lang="lv-LV" smtClean="0"/>
              <a:t>Transparency International Latvia/Delna</a:t>
            </a:r>
            <a:endParaRPr lang="lv-LV"/>
          </a:p>
        </p:txBody>
      </p:sp>
      <p:sp>
        <p:nvSpPr>
          <p:cNvPr id="7" name="Slide Number Placeholder 6"/>
          <p:cNvSpPr>
            <a:spLocks noGrp="1"/>
          </p:cNvSpPr>
          <p:nvPr>
            <p:ph type="sldNum" sz="quarter" idx="12"/>
          </p:nvPr>
        </p:nvSpPr>
        <p:spPr/>
        <p:txBody>
          <a:bodyPr/>
          <a:lstStyle/>
          <a:p>
            <a:fld id="{A4D94677-F135-4C7D-A1DC-5DB9C1A74C1D}" type="slidenum">
              <a:rPr lang="lv-LV" smtClean="0"/>
              <a:t>‹#›</a:t>
            </a:fld>
            <a:endParaRPr lang="lv-LV"/>
          </a:p>
        </p:txBody>
      </p:sp>
    </p:spTree>
    <p:extLst>
      <p:ext uri="{BB962C8B-B14F-4D97-AF65-F5344CB8AC3E}">
        <p14:creationId xmlns:p14="http://schemas.microsoft.com/office/powerpoint/2010/main" val="244624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DA8D9B-6A30-489C-B66A-B918811F9A96}" type="datetime1">
              <a:rPr lang="lv-LV" smtClean="0"/>
              <a:t>15.02.2018</a:t>
            </a:fld>
            <a:endParaRPr lang="lv-LV"/>
          </a:p>
        </p:txBody>
      </p:sp>
      <p:sp>
        <p:nvSpPr>
          <p:cNvPr id="6" name="Footer Placeholder 5"/>
          <p:cNvSpPr>
            <a:spLocks noGrp="1"/>
          </p:cNvSpPr>
          <p:nvPr>
            <p:ph type="ftr" sz="quarter" idx="11"/>
          </p:nvPr>
        </p:nvSpPr>
        <p:spPr/>
        <p:txBody>
          <a:bodyPr/>
          <a:lstStyle/>
          <a:p>
            <a:r>
              <a:rPr lang="lv-LV" smtClean="0"/>
              <a:t>Transparency International Latvia/Delna</a:t>
            </a:r>
            <a:endParaRPr lang="lv-LV"/>
          </a:p>
        </p:txBody>
      </p:sp>
      <p:sp>
        <p:nvSpPr>
          <p:cNvPr id="7" name="Slide Number Placeholder 6"/>
          <p:cNvSpPr>
            <a:spLocks noGrp="1"/>
          </p:cNvSpPr>
          <p:nvPr>
            <p:ph type="sldNum" sz="quarter" idx="12"/>
          </p:nvPr>
        </p:nvSpPr>
        <p:spPr/>
        <p:txBody>
          <a:bodyPr/>
          <a:lstStyle/>
          <a:p>
            <a:fld id="{A4D94677-F135-4C7D-A1DC-5DB9C1A74C1D}" type="slidenum">
              <a:rPr lang="lv-LV" smtClean="0"/>
              <a:t>‹#›</a:t>
            </a:fld>
            <a:endParaRPr lang="lv-LV"/>
          </a:p>
        </p:txBody>
      </p:sp>
    </p:spTree>
    <p:extLst>
      <p:ext uri="{BB962C8B-B14F-4D97-AF65-F5344CB8AC3E}">
        <p14:creationId xmlns:p14="http://schemas.microsoft.com/office/powerpoint/2010/main" val="4184414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66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D7BDA-937A-4C5A-8659-E93EAFD799FB}" type="datetime1">
              <a:rPr lang="lv-LV" smtClean="0"/>
              <a:t>15.02.2018</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v-LV" smtClean="0"/>
              <a:t>Transparency International Latvia/Delna</a:t>
            </a:r>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D94677-F135-4C7D-A1DC-5DB9C1A74C1D}" type="slidenum">
              <a:rPr lang="lv-LV" smtClean="0"/>
              <a:t>‹#›</a:t>
            </a:fld>
            <a:endParaRPr lang="lv-LV"/>
          </a:p>
        </p:txBody>
      </p:sp>
    </p:spTree>
    <p:extLst>
      <p:ext uri="{BB962C8B-B14F-4D97-AF65-F5344CB8AC3E}">
        <p14:creationId xmlns:p14="http://schemas.microsoft.com/office/powerpoint/2010/main" val="3633947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2.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1.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76B75F-E41E-4A2F-8D03-C80C7046B493}"/>
              </a:ext>
            </a:extLst>
          </p:cNvPr>
          <p:cNvSpPr>
            <a:spLocks noGrp="1"/>
          </p:cNvSpPr>
          <p:nvPr>
            <p:ph idx="1"/>
          </p:nvPr>
        </p:nvSpPr>
        <p:spPr>
          <a:xfrm>
            <a:off x="4530241" y="2279259"/>
            <a:ext cx="4964633" cy="1445419"/>
          </a:xfrm>
        </p:spPr>
        <p:txBody>
          <a:bodyPr/>
          <a:lstStyle/>
          <a:p>
            <a:pPr marL="0" indent="0">
              <a:buNone/>
            </a:pPr>
            <a:r>
              <a:rPr lang="lv-LV" b="1" dirty="0">
                <a:solidFill>
                  <a:srgbClr val="002060"/>
                </a:solidFill>
                <a:latin typeface="Verdana" panose="020B0604030504040204" pitchFamily="34" charset="0"/>
                <a:ea typeface="Verdana" panose="020B0604030504040204" pitchFamily="34" charset="0"/>
                <a:cs typeface="Verdana" panose="020B0604030504040204" pitchFamily="34" charset="0"/>
              </a:rPr>
              <a:t>160 </a:t>
            </a:r>
            <a:r>
              <a:rPr lang="en-GB" b="1" dirty="0">
                <a:solidFill>
                  <a:srgbClr val="002060"/>
                </a:solidFill>
                <a:latin typeface="Verdana" panose="020B0604030504040204" pitchFamily="34" charset="0"/>
                <a:ea typeface="Verdana" panose="020B0604030504040204" pitchFamily="34" charset="0"/>
                <a:cs typeface="Verdana" panose="020B0604030504040204" pitchFamily="34" charset="0"/>
              </a:rPr>
              <a:t>euros each month</a:t>
            </a:r>
          </a:p>
          <a:p>
            <a:pPr marL="0" indent="0">
              <a:buNone/>
            </a:pPr>
            <a:r>
              <a:rPr lang="en-GB" b="1" dirty="0">
                <a:solidFill>
                  <a:srgbClr val="002060"/>
                </a:solidFill>
                <a:latin typeface="Verdana" panose="020B0604030504040204" pitchFamily="34" charset="0"/>
                <a:ea typeface="Verdana" panose="020B0604030504040204" pitchFamily="34" charset="0"/>
                <a:cs typeface="Verdana" panose="020B0604030504040204" pitchFamily="34" charset="0"/>
              </a:rPr>
              <a:t>1920 </a:t>
            </a:r>
            <a:r>
              <a:rPr lang="en-US" b="1" dirty="0">
                <a:solidFill>
                  <a:srgbClr val="002060"/>
                </a:solidFill>
                <a:latin typeface="Verdana" panose="020B0604030504040204" pitchFamily="34" charset="0"/>
                <a:ea typeface="Verdana" panose="020B0604030504040204" pitchFamily="34" charset="0"/>
                <a:cs typeface="Verdana" panose="020B0604030504040204" pitchFamily="34" charset="0"/>
              </a:rPr>
              <a:t>euros</a:t>
            </a:r>
            <a:r>
              <a:rPr lang="lv-LV" b="1"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GB" b="1" dirty="0">
                <a:solidFill>
                  <a:srgbClr val="002060"/>
                </a:solidFill>
                <a:latin typeface="Verdana" panose="020B0604030504040204" pitchFamily="34" charset="0"/>
                <a:ea typeface="Verdana" panose="020B0604030504040204" pitchFamily="34" charset="0"/>
                <a:cs typeface="Verdana" panose="020B0604030504040204" pitchFamily="34" charset="0"/>
              </a:rPr>
              <a:t>each year</a:t>
            </a:r>
          </a:p>
        </p:txBody>
      </p:sp>
      <p:sp>
        <p:nvSpPr>
          <p:cNvPr id="4" name="Footer Placeholder 3">
            <a:extLst>
              <a:ext uri="{FF2B5EF4-FFF2-40B4-BE49-F238E27FC236}">
                <a16:creationId xmlns:a16="http://schemas.microsoft.com/office/drawing/2014/main" xmlns="" id="{9226C1EB-78E9-492C-A5B4-0E36E4B3F5BE}"/>
              </a:ext>
            </a:extLst>
          </p:cNvPr>
          <p:cNvSpPr>
            <a:spLocks noGrp="1"/>
          </p:cNvSpPr>
          <p:nvPr>
            <p:ph type="ftr" sz="quarter" idx="11"/>
          </p:nvPr>
        </p:nvSpPr>
        <p:spPr/>
        <p:txBody>
          <a:bodyPr/>
          <a:lstStyle/>
          <a:p>
            <a:r>
              <a:rPr lang="lv-LV" dirty="0" smtClean="0">
                <a:latin typeface="+mj-lt"/>
              </a:rPr>
              <a:t>Transparency International Latvia/Delna</a:t>
            </a:r>
            <a:endParaRPr lang="lv-LV" dirty="0">
              <a:latin typeface="+mj-lt"/>
            </a:endParaRPr>
          </a:p>
        </p:txBody>
      </p:sp>
      <p:sp>
        <p:nvSpPr>
          <p:cNvPr id="5" name="Slide Number Placeholder 4">
            <a:extLst>
              <a:ext uri="{FF2B5EF4-FFF2-40B4-BE49-F238E27FC236}">
                <a16:creationId xmlns:a16="http://schemas.microsoft.com/office/drawing/2014/main" xmlns="" id="{59D2D010-935A-4759-BE12-96C6B3C2F016}"/>
              </a:ext>
            </a:extLst>
          </p:cNvPr>
          <p:cNvSpPr>
            <a:spLocks noGrp="1"/>
          </p:cNvSpPr>
          <p:nvPr>
            <p:ph type="sldNum" sz="quarter" idx="12"/>
          </p:nvPr>
        </p:nvSpPr>
        <p:spPr/>
        <p:txBody>
          <a:bodyPr/>
          <a:lstStyle/>
          <a:p>
            <a:fld id="{A4D94677-F135-4C7D-A1DC-5DB9C1A74C1D}" type="slidenum">
              <a:rPr lang="lv-LV" smtClean="0"/>
              <a:t>1</a:t>
            </a:fld>
            <a:endParaRPr lang="lv-LV" dirty="0"/>
          </a:p>
        </p:txBody>
      </p:sp>
      <p:sp>
        <p:nvSpPr>
          <p:cNvPr id="9" name="Rectangle 8">
            <a:extLst>
              <a:ext uri="{FF2B5EF4-FFF2-40B4-BE49-F238E27FC236}">
                <a16:creationId xmlns:a16="http://schemas.microsoft.com/office/drawing/2014/main" xmlns="" id="{32B31962-3C42-4A86-8372-F7D41897BA4F}"/>
              </a:ext>
            </a:extLst>
          </p:cNvPr>
          <p:cNvSpPr/>
          <p:nvPr/>
        </p:nvSpPr>
        <p:spPr>
          <a:xfrm>
            <a:off x="0" y="6105832"/>
            <a:ext cx="12192000" cy="5899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itle 1">
            <a:extLst>
              <a:ext uri="{FF2B5EF4-FFF2-40B4-BE49-F238E27FC236}">
                <a16:creationId xmlns:a16="http://schemas.microsoft.com/office/drawing/2014/main" xmlns="" id="{1B9E82C2-9F2D-4765-9F4F-08C6B29D285A}"/>
              </a:ext>
            </a:extLst>
          </p:cNvPr>
          <p:cNvSpPr>
            <a:spLocks noGrp="1"/>
          </p:cNvSpPr>
          <p:nvPr>
            <p:ph type="title"/>
          </p:nvPr>
        </p:nvSpPr>
        <p:spPr>
          <a:xfrm>
            <a:off x="838200" y="365125"/>
            <a:ext cx="10515600" cy="1325563"/>
          </a:xfrm>
        </p:spPr>
        <p:txBody>
          <a:bodyPr>
            <a:normAutofit/>
          </a:bodyPr>
          <a:lstStyle/>
          <a:p>
            <a:pPr algn="ctr"/>
            <a:r>
              <a:rPr lang="lv-LV" sz="4000" i="1" dirty="0">
                <a:solidFill>
                  <a:srgbClr val="C00000"/>
                </a:solidFill>
                <a:latin typeface="Verdana" panose="020B0604030504040204" pitchFamily="34" charset="0"/>
                <a:ea typeface="Verdana" panose="020B0604030504040204" pitchFamily="34" charset="0"/>
                <a:cs typeface="Verdana" panose="020B0604030504040204" pitchFamily="34" charset="0"/>
              </a:rPr>
              <a:t>CORRUPTION ROBS EACH OF US </a:t>
            </a:r>
            <a:r>
              <a:rPr lang="lv-LV" sz="40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endParaRPr lang="lv-LV" sz="4000"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pic>
        <p:nvPicPr>
          <p:cNvPr id="18" name="Graphic 17" descr="Man">
            <a:extLst>
              <a:ext uri="{FF2B5EF4-FFF2-40B4-BE49-F238E27FC236}">
                <a16:creationId xmlns:a16="http://schemas.microsoft.com/office/drawing/2014/main" xmlns="" id="{45FD7F14-182D-4B7B-B49C-9B0C7BF10F9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296376" y="1933166"/>
            <a:ext cx="1437967" cy="1437967"/>
          </a:xfrm>
          <a:prstGeom prst="rect">
            <a:avLst/>
          </a:prstGeom>
        </p:spPr>
      </p:pic>
      <p:grpSp>
        <p:nvGrpSpPr>
          <p:cNvPr id="2" name="Group 1">
            <a:extLst>
              <a:ext uri="{FF2B5EF4-FFF2-40B4-BE49-F238E27FC236}">
                <a16:creationId xmlns:a16="http://schemas.microsoft.com/office/drawing/2014/main" xmlns="" id="{2E6BCD15-589D-4487-930F-F5E81544B926}"/>
              </a:ext>
            </a:extLst>
          </p:cNvPr>
          <p:cNvGrpSpPr/>
          <p:nvPr/>
        </p:nvGrpSpPr>
        <p:grpSpPr>
          <a:xfrm>
            <a:off x="162343" y="3969396"/>
            <a:ext cx="11887200" cy="970923"/>
            <a:chOff x="162343" y="3969396"/>
            <a:chExt cx="11887200" cy="970923"/>
          </a:xfrm>
        </p:grpSpPr>
        <p:pic>
          <p:nvPicPr>
            <p:cNvPr id="14" name="Graphic 13" descr="Group">
              <a:extLst>
                <a:ext uri="{FF2B5EF4-FFF2-40B4-BE49-F238E27FC236}">
                  <a16:creationId xmlns:a16="http://schemas.microsoft.com/office/drawing/2014/main" xmlns="" id="{93C87DA0-2F41-440F-80EB-EF41686F04D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162343" y="3999751"/>
              <a:ext cx="914400" cy="914400"/>
            </a:xfrm>
            <a:prstGeom prst="rect">
              <a:avLst/>
            </a:prstGeom>
          </p:spPr>
        </p:pic>
        <p:pic>
          <p:nvPicPr>
            <p:cNvPr id="16" name="Graphic 15" descr="Family with two children">
              <a:extLst>
                <a:ext uri="{FF2B5EF4-FFF2-40B4-BE49-F238E27FC236}">
                  <a16:creationId xmlns:a16="http://schemas.microsoft.com/office/drawing/2014/main" xmlns="" id="{BF460823-55C4-496B-AB30-3323A82CE0F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1076743" y="3973583"/>
              <a:ext cx="914400" cy="914400"/>
            </a:xfrm>
            <a:prstGeom prst="rect">
              <a:avLst/>
            </a:prstGeom>
          </p:spPr>
        </p:pic>
        <p:pic>
          <p:nvPicPr>
            <p:cNvPr id="19" name="Graphic 18" descr="Group">
              <a:extLst>
                <a:ext uri="{FF2B5EF4-FFF2-40B4-BE49-F238E27FC236}">
                  <a16:creationId xmlns:a16="http://schemas.microsoft.com/office/drawing/2014/main" xmlns="" id="{DEE49EBF-1BE7-452E-B23C-9A673115A03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1991143" y="3999672"/>
              <a:ext cx="914400" cy="914400"/>
            </a:xfrm>
            <a:prstGeom prst="rect">
              <a:avLst/>
            </a:prstGeom>
          </p:spPr>
        </p:pic>
        <p:pic>
          <p:nvPicPr>
            <p:cNvPr id="20" name="Graphic 19" descr="Family with two children">
              <a:extLst>
                <a:ext uri="{FF2B5EF4-FFF2-40B4-BE49-F238E27FC236}">
                  <a16:creationId xmlns:a16="http://schemas.microsoft.com/office/drawing/2014/main" xmlns="" id="{78581DDE-B9B7-44F4-B9B4-6AB39D313A39}"/>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2905543" y="3973504"/>
              <a:ext cx="914400" cy="914400"/>
            </a:xfrm>
            <a:prstGeom prst="rect">
              <a:avLst/>
            </a:prstGeom>
          </p:spPr>
        </p:pic>
        <p:pic>
          <p:nvPicPr>
            <p:cNvPr id="21" name="Graphic 20" descr="Group">
              <a:extLst>
                <a:ext uri="{FF2B5EF4-FFF2-40B4-BE49-F238E27FC236}">
                  <a16:creationId xmlns:a16="http://schemas.microsoft.com/office/drawing/2014/main" xmlns="" id="{8B6B9640-5A6B-447B-979A-B1DE0D92E32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3819943" y="3995564"/>
              <a:ext cx="914400" cy="914400"/>
            </a:xfrm>
            <a:prstGeom prst="rect">
              <a:avLst/>
            </a:prstGeom>
          </p:spPr>
        </p:pic>
        <p:pic>
          <p:nvPicPr>
            <p:cNvPr id="22" name="Graphic 21" descr="Family with two children">
              <a:extLst>
                <a:ext uri="{FF2B5EF4-FFF2-40B4-BE49-F238E27FC236}">
                  <a16:creationId xmlns:a16="http://schemas.microsoft.com/office/drawing/2014/main" xmlns="" id="{536F1BD3-21FE-4DE1-A220-18F9BD5E00A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4734343" y="3969396"/>
              <a:ext cx="914400" cy="914400"/>
            </a:xfrm>
            <a:prstGeom prst="rect">
              <a:avLst/>
            </a:prstGeom>
          </p:spPr>
        </p:pic>
        <p:pic>
          <p:nvPicPr>
            <p:cNvPr id="23" name="Graphic 22" descr="Group">
              <a:extLst>
                <a:ext uri="{FF2B5EF4-FFF2-40B4-BE49-F238E27FC236}">
                  <a16:creationId xmlns:a16="http://schemas.microsoft.com/office/drawing/2014/main" xmlns="" id="{43DF273A-71E5-4BDA-B36A-EC09813BF61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5648743" y="4025919"/>
              <a:ext cx="914400" cy="914400"/>
            </a:xfrm>
            <a:prstGeom prst="rect">
              <a:avLst/>
            </a:prstGeom>
          </p:spPr>
        </p:pic>
        <p:pic>
          <p:nvPicPr>
            <p:cNvPr id="24" name="Graphic 23" descr="Family with two children">
              <a:extLst>
                <a:ext uri="{FF2B5EF4-FFF2-40B4-BE49-F238E27FC236}">
                  <a16:creationId xmlns:a16="http://schemas.microsoft.com/office/drawing/2014/main" xmlns="" id="{6C6ED0BB-CA70-48CB-A2B3-B12703FD651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6563143" y="3999751"/>
              <a:ext cx="914400" cy="914400"/>
            </a:xfrm>
            <a:prstGeom prst="rect">
              <a:avLst/>
            </a:prstGeom>
          </p:spPr>
        </p:pic>
        <p:pic>
          <p:nvPicPr>
            <p:cNvPr id="25" name="Graphic 24" descr="Group">
              <a:extLst>
                <a:ext uri="{FF2B5EF4-FFF2-40B4-BE49-F238E27FC236}">
                  <a16:creationId xmlns:a16="http://schemas.microsoft.com/office/drawing/2014/main" xmlns="" id="{5F0F45DE-B8FA-40DA-A13D-2EDDB6CCFBB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7477543" y="4025840"/>
              <a:ext cx="914400" cy="914400"/>
            </a:xfrm>
            <a:prstGeom prst="rect">
              <a:avLst/>
            </a:prstGeom>
          </p:spPr>
        </p:pic>
        <p:pic>
          <p:nvPicPr>
            <p:cNvPr id="26" name="Graphic 25" descr="Family with two children">
              <a:extLst>
                <a:ext uri="{FF2B5EF4-FFF2-40B4-BE49-F238E27FC236}">
                  <a16:creationId xmlns:a16="http://schemas.microsoft.com/office/drawing/2014/main" xmlns="" id="{15F4D790-34C8-427F-A64B-E3080D51FF8C}"/>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8391943" y="3999672"/>
              <a:ext cx="914400" cy="914400"/>
            </a:xfrm>
            <a:prstGeom prst="rect">
              <a:avLst/>
            </a:prstGeom>
          </p:spPr>
        </p:pic>
        <p:pic>
          <p:nvPicPr>
            <p:cNvPr id="27" name="Graphic 26" descr="Group">
              <a:extLst>
                <a:ext uri="{FF2B5EF4-FFF2-40B4-BE49-F238E27FC236}">
                  <a16:creationId xmlns:a16="http://schemas.microsoft.com/office/drawing/2014/main" xmlns="" id="{61304052-AD8E-43E0-A7DD-4207D1173FD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9306343" y="4021732"/>
              <a:ext cx="914400" cy="914400"/>
            </a:xfrm>
            <a:prstGeom prst="rect">
              <a:avLst/>
            </a:prstGeom>
          </p:spPr>
        </p:pic>
        <p:pic>
          <p:nvPicPr>
            <p:cNvPr id="28" name="Graphic 27" descr="Family with two children">
              <a:extLst>
                <a:ext uri="{FF2B5EF4-FFF2-40B4-BE49-F238E27FC236}">
                  <a16:creationId xmlns:a16="http://schemas.microsoft.com/office/drawing/2014/main" xmlns="" id="{6F66AC6E-B84B-4B1B-A6AE-242AB30F16CB}"/>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10220743" y="3995564"/>
              <a:ext cx="914400" cy="914400"/>
            </a:xfrm>
            <a:prstGeom prst="rect">
              <a:avLst/>
            </a:prstGeom>
          </p:spPr>
        </p:pic>
        <p:pic>
          <p:nvPicPr>
            <p:cNvPr id="29" name="Graphic 28" descr="Group">
              <a:extLst>
                <a:ext uri="{FF2B5EF4-FFF2-40B4-BE49-F238E27FC236}">
                  <a16:creationId xmlns:a16="http://schemas.microsoft.com/office/drawing/2014/main" xmlns="" id="{DDE13FCD-5794-45DC-A0E8-3DC3E0DC0D8E}"/>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11135143" y="4021732"/>
              <a:ext cx="914400" cy="914400"/>
            </a:xfrm>
            <a:prstGeom prst="rect">
              <a:avLst/>
            </a:prstGeom>
          </p:spPr>
        </p:pic>
      </p:grpSp>
      <p:sp>
        <p:nvSpPr>
          <p:cNvPr id="30" name="Content Placeholder 2">
            <a:extLst>
              <a:ext uri="{FF2B5EF4-FFF2-40B4-BE49-F238E27FC236}">
                <a16:creationId xmlns:a16="http://schemas.microsoft.com/office/drawing/2014/main" xmlns="" id="{3FAB69C8-19D7-49CD-94FD-F51AA8C5FBBF}"/>
              </a:ext>
            </a:extLst>
          </p:cNvPr>
          <p:cNvSpPr txBox="1">
            <a:spLocks/>
          </p:cNvSpPr>
          <p:nvPr/>
        </p:nvSpPr>
        <p:spPr>
          <a:xfrm>
            <a:off x="1779060" y="5288276"/>
            <a:ext cx="9018486" cy="7954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000" b="1" dirty="0">
                <a:solidFill>
                  <a:srgbClr val="002060"/>
                </a:solidFill>
                <a:latin typeface="Verdana" panose="020B0604030504040204" pitchFamily="34" charset="0"/>
                <a:ea typeface="Verdana" panose="020B0604030504040204" pitchFamily="34" charset="0"/>
                <a:cs typeface="Verdana" panose="020B0604030504040204" pitchFamily="34" charset="0"/>
              </a:rPr>
              <a:t>3</a:t>
            </a:r>
            <a:r>
              <a:rPr 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GB" sz="2000" b="1" dirty="0">
                <a:solidFill>
                  <a:srgbClr val="002060"/>
                </a:solidFill>
                <a:latin typeface="Verdana" panose="020B0604030504040204" pitchFamily="34" charset="0"/>
                <a:ea typeface="Verdana" panose="020B0604030504040204" pitchFamily="34" charset="0"/>
                <a:cs typeface="Verdana" panose="020B0604030504040204" pitchFamily="34" charset="0"/>
              </a:rPr>
              <a:t>753</a:t>
            </a:r>
            <a:r>
              <a:rPr 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GB" sz="2000" b="1" dirty="0">
                <a:solidFill>
                  <a:srgbClr val="002060"/>
                </a:solidFill>
                <a:latin typeface="Verdana" panose="020B0604030504040204" pitchFamily="34" charset="0"/>
                <a:ea typeface="Verdana" panose="020B0604030504040204" pitchFamily="34" charset="0"/>
                <a:cs typeface="Verdana" panose="020B0604030504040204" pitchFamily="34" charset="0"/>
              </a:rPr>
              <a:t>15</a:t>
            </a:r>
            <a:r>
              <a:rPr 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0 000 (15%) of </a:t>
            </a:r>
            <a:r>
              <a:rPr lang="en-GB" sz="2000" b="1" dirty="0">
                <a:solidFill>
                  <a:srgbClr val="002060"/>
                </a:solidFill>
                <a:latin typeface="Verdana" panose="020B0604030504040204" pitchFamily="34" charset="0"/>
                <a:ea typeface="Verdana" panose="020B0604030504040204" pitchFamily="34" charset="0"/>
                <a:cs typeface="Verdana" panose="020B0604030504040204" pitchFamily="34" charset="0"/>
              </a:rPr>
              <a:t>Latvia’s</a:t>
            </a:r>
            <a:r>
              <a:rPr lang="lv-LV" sz="2000" b="1" dirty="0">
                <a:solidFill>
                  <a:srgbClr val="002060"/>
                </a:solidFill>
                <a:latin typeface="Verdana" panose="020B0604030504040204" pitchFamily="34" charset="0"/>
                <a:ea typeface="Verdana" panose="020B0604030504040204" pitchFamily="34" charset="0"/>
                <a:cs typeface="Verdana" panose="020B0604030504040204" pitchFamily="34" charset="0"/>
              </a:rPr>
              <a:t> 2016 </a:t>
            </a:r>
            <a:r>
              <a:rPr lang="lv-LV" sz="2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GDP</a:t>
            </a:r>
          </a:p>
          <a:p>
            <a:pPr marL="0" indent="0" algn="ctr">
              <a:buNone/>
            </a:pPr>
            <a:r>
              <a:rPr lang="lv-LV" sz="16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RAND EUROPE RESEARCH PAPER 2016</a:t>
            </a:r>
            <a:endParaRPr lang="lv-LV" sz="16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32793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5461"/>
          </a:xfrm>
        </p:spPr>
        <p:txBody>
          <a:bodyPr/>
          <a:lstStyle/>
          <a:p>
            <a:pPr algn="ctr"/>
            <a:r>
              <a:rPr lang="lv-LV" sz="40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GOALS </a:t>
            </a:r>
            <a:r>
              <a:rPr lang="lv-LV" sz="4000" i="1" dirty="0">
                <a:solidFill>
                  <a:srgbClr val="C00000"/>
                </a:solidFill>
                <a:latin typeface="Verdana" panose="020B0604030504040204" pitchFamily="34" charset="0"/>
                <a:ea typeface="Verdana" panose="020B0604030504040204" pitchFamily="34" charset="0"/>
                <a:cs typeface="Verdana" panose="020B0604030504040204" pitchFamily="34" charset="0"/>
              </a:rPr>
              <a:t>OF THE </a:t>
            </a:r>
            <a:r>
              <a:rPr lang="lv-LV" sz="40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ALLIANCE - 2018</a:t>
            </a:r>
            <a:endParaRPr lang="lv-LV" sz="4000"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sz="half" idx="1"/>
          </p:nvPr>
        </p:nvSpPr>
        <p:spPr>
          <a:xfrm>
            <a:off x="1055849" y="1420586"/>
            <a:ext cx="10374867" cy="4771676"/>
          </a:xfrm>
        </p:spPr>
        <p:txBody>
          <a:bodyPr>
            <a:normAutofit lnSpcReduction="10000"/>
          </a:bodyPr>
          <a:lstStyle/>
          <a:p>
            <a:pPr marL="457200" lvl="1" indent="-457200">
              <a:lnSpc>
                <a:spcPct val="120000"/>
              </a:lnSpc>
              <a:spcBef>
                <a:spcPts val="0"/>
              </a:spcBef>
              <a:spcAft>
                <a:spcPts val="600"/>
              </a:spcAft>
            </a:pPr>
            <a:r>
              <a:rPr lang="en-GB" sz="28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Improve image of whistleblowing and increase intolerance of corruption.</a:t>
            </a:r>
          </a:p>
          <a:p>
            <a:pPr marL="457200" lvl="1" indent="-457200">
              <a:lnSpc>
                <a:spcPct val="120000"/>
              </a:lnSpc>
              <a:spcBef>
                <a:spcPts val="0"/>
              </a:spcBef>
              <a:spcAft>
                <a:spcPts val="600"/>
              </a:spcAft>
            </a:pPr>
            <a:r>
              <a:rPr lang="en-GB" sz="28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Uncover corrupt public procurement procedures and cartel operations.</a:t>
            </a:r>
          </a:p>
          <a:p>
            <a:pPr marL="457200" lvl="1" indent="-457200">
              <a:lnSpc>
                <a:spcPct val="120000"/>
              </a:lnSpc>
              <a:spcAft>
                <a:spcPts val="600"/>
              </a:spcAft>
            </a:pPr>
            <a:r>
              <a:rPr lang="en-GB" sz="28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Whistleblower protection legislation passed in parliament</a:t>
            </a:r>
            <a:r>
              <a:rPr lang="lv-LV" sz="28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en-GB" sz="28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457200" lvl="1" indent="-457200">
              <a:lnSpc>
                <a:spcPct val="120000"/>
              </a:lnSpc>
              <a:spcAft>
                <a:spcPts val="600"/>
              </a:spcAft>
            </a:pPr>
            <a:r>
              <a:rPr lang="en-GB" sz="2800" dirty="0" smtClean="0">
                <a:solidFill>
                  <a:srgbClr val="002060"/>
                </a:solidFill>
                <a:latin typeface="Verdana" charset="0"/>
                <a:ea typeface="Verdana" charset="0"/>
                <a:cs typeface="Verdana" charset="0"/>
              </a:rPr>
              <a:t>Legislation introduced to encourage honest payment </a:t>
            </a:r>
            <a:r>
              <a:rPr lang="lv-LV" sz="2800" dirty="0" smtClean="0">
                <a:solidFill>
                  <a:srgbClr val="002060"/>
                </a:solidFill>
                <a:latin typeface="Verdana" charset="0"/>
                <a:ea typeface="Verdana" charset="0"/>
                <a:cs typeface="Verdana" charset="0"/>
              </a:rPr>
              <a:t>of </a:t>
            </a:r>
            <a:r>
              <a:rPr lang="en-GB" sz="2800" dirty="0" smtClean="0">
                <a:solidFill>
                  <a:srgbClr val="002060"/>
                </a:solidFill>
                <a:latin typeface="Verdana" charset="0"/>
                <a:ea typeface="Verdana" charset="0"/>
                <a:cs typeface="Verdana" charset="0"/>
              </a:rPr>
              <a:t>tax</a:t>
            </a:r>
            <a:r>
              <a:rPr lang="lv-LV" sz="2800" dirty="0" smtClean="0">
                <a:solidFill>
                  <a:srgbClr val="002060"/>
                </a:solidFill>
                <a:latin typeface="Verdana" charset="0"/>
                <a:ea typeface="Verdana" charset="0"/>
                <a:cs typeface="Verdana" charset="0"/>
              </a:rPr>
              <a:t>es</a:t>
            </a:r>
            <a:r>
              <a:rPr lang="en-GB" sz="2800" dirty="0" smtClean="0">
                <a:solidFill>
                  <a:srgbClr val="002060"/>
                </a:solidFill>
                <a:latin typeface="Verdana" charset="0"/>
                <a:ea typeface="Verdana" charset="0"/>
                <a:cs typeface="Verdana" charset="0"/>
              </a:rPr>
              <a:t>, curtail tax evasion and protect whistleblowers financially</a:t>
            </a:r>
            <a:r>
              <a:rPr lang="lv-LV" sz="2800" dirty="0" smtClean="0">
                <a:solidFill>
                  <a:srgbClr val="002060"/>
                </a:solidFill>
                <a:latin typeface="Verdana" charset="0"/>
                <a:ea typeface="Verdana" charset="0"/>
                <a:cs typeface="Verdana" charset="0"/>
              </a:rPr>
              <a:t> </a:t>
            </a:r>
            <a:r>
              <a:rPr lang="en-GB" sz="2800" dirty="0" smtClean="0">
                <a:solidFill>
                  <a:srgbClr val="002060"/>
                </a:solidFill>
                <a:latin typeface="Verdana" charset="0"/>
                <a:ea typeface="Verdana" charset="0"/>
                <a:cs typeface="Verdana" charset="0"/>
              </a:rPr>
              <a:t>against reprisals.</a:t>
            </a:r>
            <a:endParaRPr lang="en-GB" sz="22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627063" lvl="2" indent="0">
              <a:buNone/>
            </a:pPr>
            <a:endParaRPr lang="lv-LV" sz="1800"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8" name="Content Placeholder 7">
            <a:extLst>
              <a:ext uri="{FF2B5EF4-FFF2-40B4-BE49-F238E27FC236}">
                <a16:creationId xmlns:a16="http://schemas.microsoft.com/office/drawing/2014/main" xmlns="" id="{6C01A719-A6D8-4709-9AFF-1FAC12647C58}"/>
              </a:ext>
            </a:extLst>
          </p:cNvPr>
          <p:cNvSpPr>
            <a:spLocks noGrp="1"/>
          </p:cNvSpPr>
          <p:nvPr>
            <p:ph sz="half" idx="2"/>
          </p:nvPr>
        </p:nvSpPr>
        <p:spPr>
          <a:xfrm>
            <a:off x="12833130" y="1749128"/>
            <a:ext cx="1473987" cy="4351338"/>
          </a:xfrm>
        </p:spPr>
        <p:txBody>
          <a:bodyPr>
            <a:normAutofit lnSpcReduction="10000"/>
          </a:bodyPr>
          <a:lstStyle/>
          <a:p>
            <a:pPr marL="0" lvl="1" indent="0">
              <a:buNone/>
            </a:pPr>
            <a:endParaRPr lang="en-US" sz="2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p:cNvSpPr>
            <a:spLocks noGrp="1"/>
          </p:cNvSpPr>
          <p:nvPr>
            <p:ph type="ftr" sz="quarter" idx="11"/>
          </p:nvPr>
        </p:nvSpPr>
        <p:spPr/>
        <p:txBody>
          <a:bodyPr/>
          <a:lstStyle/>
          <a:p>
            <a:r>
              <a:rPr lang="lv-LV" smtClean="0"/>
              <a:t>Transparency International Latvia/Delna</a:t>
            </a:r>
            <a:endParaRPr lang="lv-LV" dirty="0"/>
          </a:p>
        </p:txBody>
      </p:sp>
      <p:sp>
        <p:nvSpPr>
          <p:cNvPr id="5" name="Slide Number Placeholder 4"/>
          <p:cNvSpPr>
            <a:spLocks noGrp="1"/>
          </p:cNvSpPr>
          <p:nvPr>
            <p:ph type="sldNum" sz="quarter" idx="12"/>
          </p:nvPr>
        </p:nvSpPr>
        <p:spPr/>
        <p:txBody>
          <a:bodyPr/>
          <a:lstStyle/>
          <a:p>
            <a:fld id="{A4D94677-F135-4C7D-A1DC-5DB9C1A74C1D}" type="slidenum">
              <a:rPr lang="lv-LV" smtClean="0"/>
              <a:t>10</a:t>
            </a:fld>
            <a:endParaRPr lang="lv-LV"/>
          </a:p>
        </p:txBody>
      </p:sp>
      <p:sp>
        <p:nvSpPr>
          <p:cNvPr id="7" name="Rectangle 6">
            <a:extLst>
              <a:ext uri="{FF2B5EF4-FFF2-40B4-BE49-F238E27FC236}">
                <a16:creationId xmlns:a16="http://schemas.microsoft.com/office/drawing/2014/main" xmlns="" id="{51BFF9A8-3AB4-4B6F-8559-C0C4EA71D56E}"/>
              </a:ext>
            </a:extLst>
          </p:cNvPr>
          <p:cNvSpPr/>
          <p:nvPr/>
        </p:nvSpPr>
        <p:spPr>
          <a:xfrm>
            <a:off x="0" y="6105832"/>
            <a:ext cx="12192000" cy="5899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6037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4499"/>
          </a:xfrm>
        </p:spPr>
        <p:txBody>
          <a:bodyPr>
            <a:normAutofit/>
          </a:bodyPr>
          <a:lstStyle/>
          <a:p>
            <a:pPr algn="ctr"/>
            <a:r>
              <a:rPr lang="lv-LV" sz="40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THE BENEFICIARIES</a:t>
            </a:r>
            <a:endParaRPr lang="lv-LV" sz="4000"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399624"/>
            <a:ext cx="10515600" cy="4765202"/>
          </a:xfrm>
        </p:spPr>
        <p:txBody>
          <a:bodyPr>
            <a:noAutofit/>
          </a:bodyPr>
          <a:lstStyle/>
          <a:p>
            <a:pPr>
              <a:lnSpc>
                <a:spcPct val="100000"/>
              </a:lnSpc>
              <a:spcBef>
                <a:spcPts val="0"/>
              </a:spcBef>
              <a:spcAft>
                <a:spcPts val="400"/>
              </a:spcAft>
            </a:pPr>
            <a:r>
              <a:rPr lang="en-GB" sz="2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Lawmakers</a:t>
            </a:r>
          </a:p>
          <a:p>
            <a:pPr marL="0" indent="0">
              <a:lnSpc>
                <a:spcPct val="100000"/>
              </a:lnSpc>
              <a:spcBef>
                <a:spcPts val="0"/>
              </a:spcBef>
              <a:spcAft>
                <a:spcPts val="400"/>
              </a:spcAft>
              <a:buNone/>
            </a:pPr>
            <a:r>
              <a:rPr lang="en-GB"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Involvement by other 3 partners to strengthen legislation to reveal and 	counter corruption, to enhance transparency and increase tax revenues.</a:t>
            </a:r>
          </a:p>
          <a:p>
            <a:pPr>
              <a:lnSpc>
                <a:spcPct val="100000"/>
              </a:lnSpc>
              <a:spcBef>
                <a:spcPts val="0"/>
              </a:spcBef>
              <a:spcAft>
                <a:spcPts val="400"/>
              </a:spcAft>
            </a:pPr>
            <a:r>
              <a:rPr lang="en-GB" sz="2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Law Enforcement Agencies</a:t>
            </a:r>
            <a:endParaRPr lang="en-GB"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lnSpc>
                <a:spcPct val="100000"/>
              </a:lnSpc>
              <a:spcBef>
                <a:spcPts val="0"/>
              </a:spcBef>
              <a:spcAft>
                <a:spcPts val="400"/>
              </a:spcAft>
              <a:buNone/>
            </a:pPr>
            <a:r>
              <a:rPr lang="en-GB" sz="2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GB"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Improved communication and closer co-operation with business and civil 	society leading to more successful prosecutions</a:t>
            </a:r>
            <a:r>
              <a:rPr lang="lv-LV"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p>
          <a:p>
            <a:pPr>
              <a:lnSpc>
                <a:spcPct val="100000"/>
              </a:lnSpc>
              <a:spcBef>
                <a:spcPts val="0"/>
              </a:spcBef>
              <a:spcAft>
                <a:spcPts val="400"/>
              </a:spcAft>
            </a:pPr>
            <a:r>
              <a:rPr lang="en-GB" sz="2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Civil Society</a:t>
            </a:r>
          </a:p>
          <a:p>
            <a:pPr marL="0" indent="0">
              <a:lnSpc>
                <a:spcPct val="100000"/>
              </a:lnSpc>
              <a:spcBef>
                <a:spcPts val="0"/>
              </a:spcBef>
              <a:spcAft>
                <a:spcPts val="400"/>
              </a:spcAft>
              <a:buNone/>
            </a:pPr>
            <a:r>
              <a:rPr lang="en-GB" sz="2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GB"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Faster growing standard of living, improved health, education, work </a:t>
            </a:r>
            <a:r>
              <a:rPr lang="lv-LV"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GB"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conditions and roads, higher wages, safer environment, lower emigration </a:t>
            </a:r>
            <a:r>
              <a:rPr lang="lv-LV"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GB"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and growing pride in one’s country.</a:t>
            </a:r>
          </a:p>
          <a:p>
            <a:pPr>
              <a:lnSpc>
                <a:spcPct val="100000"/>
              </a:lnSpc>
              <a:spcBef>
                <a:spcPts val="0"/>
              </a:spcBef>
              <a:spcAft>
                <a:spcPts val="400"/>
              </a:spcAft>
            </a:pPr>
            <a:r>
              <a:rPr lang="en-GB" sz="2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Business</a:t>
            </a:r>
          </a:p>
          <a:p>
            <a:pPr marL="0" indent="0">
              <a:lnSpc>
                <a:spcPct val="100000"/>
              </a:lnSpc>
              <a:spcBef>
                <a:spcPts val="0"/>
              </a:spcBef>
              <a:spcAft>
                <a:spcPts val="400"/>
              </a:spcAft>
              <a:buNone/>
            </a:pPr>
            <a:r>
              <a:rPr lang="en-GB" sz="2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GB"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 more level playing field, more open and cleaner competition, </a:t>
            </a:r>
            <a:r>
              <a:rPr lang="lv-LV"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GB"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transparent public procurement procedures, eradication of cartels, 	improved investment climate, improved R.O.I.</a:t>
            </a:r>
            <a:endParaRPr lang="en-GB" sz="20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Footer Placeholder 5"/>
          <p:cNvSpPr>
            <a:spLocks noGrp="1"/>
          </p:cNvSpPr>
          <p:nvPr>
            <p:ph type="ftr" sz="quarter" idx="11"/>
          </p:nvPr>
        </p:nvSpPr>
        <p:spPr/>
        <p:txBody>
          <a:bodyPr/>
          <a:lstStyle/>
          <a:p>
            <a:r>
              <a:rPr lang="lv-LV" smtClean="0"/>
              <a:t>Transparency International Latvia/Delna</a:t>
            </a:r>
            <a:endParaRPr lang="lv-LV" dirty="0"/>
          </a:p>
        </p:txBody>
      </p:sp>
      <p:sp>
        <p:nvSpPr>
          <p:cNvPr id="7" name="Slide Number Placeholder 6"/>
          <p:cNvSpPr>
            <a:spLocks noGrp="1"/>
          </p:cNvSpPr>
          <p:nvPr>
            <p:ph type="sldNum" sz="quarter" idx="12"/>
          </p:nvPr>
        </p:nvSpPr>
        <p:spPr/>
        <p:txBody>
          <a:bodyPr/>
          <a:lstStyle/>
          <a:p>
            <a:fld id="{A4D94677-F135-4C7D-A1DC-5DB9C1A74C1D}" type="slidenum">
              <a:rPr lang="lv-LV" smtClean="0"/>
              <a:t>11</a:t>
            </a:fld>
            <a:endParaRPr lang="lv-LV" dirty="0"/>
          </a:p>
        </p:txBody>
      </p:sp>
      <p:sp>
        <p:nvSpPr>
          <p:cNvPr id="9" name="Rectangle 8">
            <a:extLst>
              <a:ext uri="{FF2B5EF4-FFF2-40B4-BE49-F238E27FC236}">
                <a16:creationId xmlns:a16="http://schemas.microsoft.com/office/drawing/2014/main" xmlns="" id="{D7EA0724-0DC8-4EB5-BBF8-17C1377BFE95}"/>
              </a:ext>
            </a:extLst>
          </p:cNvPr>
          <p:cNvSpPr/>
          <p:nvPr/>
        </p:nvSpPr>
        <p:spPr>
          <a:xfrm>
            <a:off x="0" y="6105832"/>
            <a:ext cx="12192000" cy="5899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54166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40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DELNA WOULD MANAGE AND COORDINATE THE ALLIANCE</a:t>
            </a:r>
            <a:endParaRPr lang="lv-LV" sz="4000"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719295"/>
            <a:ext cx="10515600" cy="4351338"/>
          </a:xfrm>
        </p:spPr>
        <p:txBody>
          <a:bodyPr>
            <a:normAutofit/>
          </a:bodyPr>
          <a:lstStyle/>
          <a:p>
            <a:pPr marL="457200" lvl="1" indent="0" algn="ctr">
              <a:lnSpc>
                <a:spcPct val="100000"/>
              </a:lnSpc>
              <a:spcBef>
                <a:spcPts val="0"/>
              </a:spcBef>
              <a:spcAft>
                <a:spcPts val="1000"/>
              </a:spcAft>
              <a:buNone/>
            </a:pPr>
            <a:r>
              <a:rPr lang="en-GB" sz="32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Staffing needs </a:t>
            </a:r>
            <a:endParaRPr lang="lv-LV"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lvl="1">
              <a:lnSpc>
                <a:spcPct val="100000"/>
              </a:lnSpc>
              <a:spcBef>
                <a:spcPts val="0"/>
              </a:spcBef>
              <a:spcAft>
                <a:spcPts val="1000"/>
              </a:spcAft>
            </a:pPr>
            <a:r>
              <a:rPr lang="en-GB"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Director of the Alliance, </a:t>
            </a: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enterprising and results-oriented, with a creative commitment  to combatting corruption.</a:t>
            </a:r>
          </a:p>
          <a:p>
            <a:pPr lvl="1">
              <a:lnSpc>
                <a:spcPct val="100000"/>
              </a:lnSpc>
              <a:spcBef>
                <a:spcPts val="0"/>
              </a:spcBef>
              <a:spcAft>
                <a:spcPts val="1000"/>
              </a:spcAft>
            </a:pPr>
            <a:r>
              <a:rPr lang="en-GB"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Director of Communications </a:t>
            </a: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with superior communications skills and sound legal knowledge. </a:t>
            </a:r>
          </a:p>
          <a:p>
            <a:pPr lvl="1">
              <a:lnSpc>
                <a:spcPct val="100000"/>
              </a:lnSpc>
              <a:spcBef>
                <a:spcPts val="0"/>
              </a:spcBef>
              <a:spcAft>
                <a:spcPts val="1000"/>
              </a:spcAft>
            </a:pP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Delna has adequate initial capacity to handle whistleblower calls and the a</a:t>
            </a:r>
            <a:r>
              <a:rPr lang="en-GB" noProof="1" smtClean="0">
                <a:solidFill>
                  <a:srgbClr val="002060"/>
                </a:solidFill>
                <a:latin typeface="Verdana" panose="020B0604030504040204" pitchFamily="34" charset="0"/>
                <a:ea typeface="Verdana" panose="020B0604030504040204" pitchFamily="34" charset="0"/>
                <a:cs typeface="Verdana" panose="020B0604030504040204" pitchFamily="34" charset="0"/>
              </a:rPr>
              <a:t>dministration</a:t>
            </a: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of the alliance as such.</a:t>
            </a:r>
            <a:endParaRPr lang="lv-LV"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0"/>
              </a:spcBef>
              <a:spcAft>
                <a:spcPts val="1000"/>
              </a:spcAft>
              <a:buNone/>
            </a:pPr>
            <a:endParaRPr lang="lv-LV"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457200" lvl="1" indent="0" algn="ctr">
              <a:lnSpc>
                <a:spcPct val="100000"/>
              </a:lnSpc>
              <a:spcBef>
                <a:spcPts val="0"/>
              </a:spcBef>
              <a:spcAft>
                <a:spcPts val="1000"/>
              </a:spcAft>
              <a:buNone/>
            </a:pPr>
            <a:r>
              <a:rPr lang="en-GB" sz="3000"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Delna is a no</a:t>
            </a:r>
            <a:r>
              <a:rPr lang="lv-LV" sz="3000"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n</a:t>
            </a:r>
            <a:r>
              <a:rPr lang="en-GB" sz="3000"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-profit charitable organisation</a:t>
            </a:r>
            <a:endParaRPr lang="en-GB" sz="3000" b="1"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Footer Placeholder 5"/>
          <p:cNvSpPr>
            <a:spLocks noGrp="1"/>
          </p:cNvSpPr>
          <p:nvPr>
            <p:ph type="ftr" sz="quarter" idx="11"/>
          </p:nvPr>
        </p:nvSpPr>
        <p:spPr/>
        <p:txBody>
          <a:bodyPr/>
          <a:lstStyle/>
          <a:p>
            <a:r>
              <a:rPr lang="lv-LV" smtClean="0"/>
              <a:t>Transparency International Latvia/Delna</a:t>
            </a:r>
            <a:endParaRPr lang="lv-LV" dirty="0"/>
          </a:p>
        </p:txBody>
      </p:sp>
      <p:sp>
        <p:nvSpPr>
          <p:cNvPr id="7" name="Slide Number Placeholder 6"/>
          <p:cNvSpPr>
            <a:spLocks noGrp="1"/>
          </p:cNvSpPr>
          <p:nvPr>
            <p:ph type="sldNum" sz="quarter" idx="12"/>
          </p:nvPr>
        </p:nvSpPr>
        <p:spPr/>
        <p:txBody>
          <a:bodyPr/>
          <a:lstStyle/>
          <a:p>
            <a:fld id="{A4D94677-F135-4C7D-A1DC-5DB9C1A74C1D}" type="slidenum">
              <a:rPr lang="lv-LV" smtClean="0"/>
              <a:t>12</a:t>
            </a:fld>
            <a:endParaRPr lang="lv-LV"/>
          </a:p>
        </p:txBody>
      </p:sp>
      <p:sp>
        <p:nvSpPr>
          <p:cNvPr id="9" name="Rectangle 8">
            <a:extLst>
              <a:ext uri="{FF2B5EF4-FFF2-40B4-BE49-F238E27FC236}">
                <a16:creationId xmlns:a16="http://schemas.microsoft.com/office/drawing/2014/main" xmlns="" id="{A4700356-6ACD-4F81-BEEE-A0777890AE05}"/>
              </a:ext>
            </a:extLst>
          </p:cNvPr>
          <p:cNvSpPr/>
          <p:nvPr/>
        </p:nvSpPr>
        <p:spPr>
          <a:xfrm>
            <a:off x="0" y="6105832"/>
            <a:ext cx="12192000" cy="5899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967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4000" i="1" dirty="0">
                <a:solidFill>
                  <a:srgbClr val="C00000"/>
                </a:solidFill>
                <a:latin typeface="Verdana" panose="020B0604030504040204" pitchFamily="34" charset="0"/>
                <a:ea typeface="Verdana" panose="020B0604030504040204" pitchFamily="34" charset="0"/>
                <a:cs typeface="Verdana" panose="020B0604030504040204" pitchFamily="34" charset="0"/>
              </a:rPr>
              <a:t>ALLIANCE BUDGET</a:t>
            </a:r>
          </a:p>
        </p:txBody>
      </p:sp>
      <p:sp>
        <p:nvSpPr>
          <p:cNvPr id="6" name="Footer Placeholder 5"/>
          <p:cNvSpPr>
            <a:spLocks noGrp="1"/>
          </p:cNvSpPr>
          <p:nvPr>
            <p:ph type="ftr" sz="quarter" idx="11"/>
          </p:nvPr>
        </p:nvSpPr>
        <p:spPr/>
        <p:txBody>
          <a:bodyPr/>
          <a:lstStyle/>
          <a:p>
            <a:r>
              <a:rPr lang="lv-LV" smtClean="0"/>
              <a:t>Transparency International Latvia/Delna</a:t>
            </a:r>
            <a:endParaRPr lang="lv-LV" dirty="0"/>
          </a:p>
        </p:txBody>
      </p:sp>
      <p:sp>
        <p:nvSpPr>
          <p:cNvPr id="7" name="Slide Number Placeholder 6"/>
          <p:cNvSpPr>
            <a:spLocks noGrp="1"/>
          </p:cNvSpPr>
          <p:nvPr>
            <p:ph type="sldNum" sz="quarter" idx="12"/>
          </p:nvPr>
        </p:nvSpPr>
        <p:spPr/>
        <p:txBody>
          <a:bodyPr/>
          <a:lstStyle/>
          <a:p>
            <a:fld id="{A4D94677-F135-4C7D-A1DC-5DB9C1A74C1D}" type="slidenum">
              <a:rPr lang="lv-LV" smtClean="0"/>
              <a:t>13</a:t>
            </a:fld>
            <a:endParaRPr lang="lv-LV"/>
          </a:p>
        </p:txBody>
      </p:sp>
      <p:sp>
        <p:nvSpPr>
          <p:cNvPr id="9" name="Rectangle 8">
            <a:extLst>
              <a:ext uri="{FF2B5EF4-FFF2-40B4-BE49-F238E27FC236}">
                <a16:creationId xmlns:a16="http://schemas.microsoft.com/office/drawing/2014/main" xmlns="" id="{F9F4B3E3-65D4-4F9C-A3C4-2E15FB35631F}"/>
              </a:ext>
            </a:extLst>
          </p:cNvPr>
          <p:cNvSpPr/>
          <p:nvPr/>
        </p:nvSpPr>
        <p:spPr>
          <a:xfrm>
            <a:off x="0" y="6105832"/>
            <a:ext cx="12192000" cy="5899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able 3">
            <a:extLst>
              <a:ext uri="{FF2B5EF4-FFF2-40B4-BE49-F238E27FC236}">
                <a16:creationId xmlns:a16="http://schemas.microsoft.com/office/drawing/2014/main" xmlns="" id="{18C101D1-1779-4D89-A2AB-B80E4D071462}"/>
              </a:ext>
            </a:extLst>
          </p:cNvPr>
          <p:cNvGraphicFramePr>
            <a:graphicFrameLocks noGrp="1"/>
          </p:cNvGraphicFramePr>
          <p:nvPr>
            <p:extLst>
              <p:ext uri="{D42A27DB-BD31-4B8C-83A1-F6EECF244321}">
                <p14:modId xmlns:p14="http://schemas.microsoft.com/office/powerpoint/2010/main" val="782695431"/>
              </p:ext>
            </p:extLst>
          </p:nvPr>
        </p:nvGraphicFramePr>
        <p:xfrm>
          <a:off x="1008320" y="1882212"/>
          <a:ext cx="10345480" cy="3664059"/>
        </p:xfrm>
        <a:graphic>
          <a:graphicData uri="http://schemas.openxmlformats.org/drawingml/2006/table">
            <a:tbl>
              <a:tblPr firstRow="1" bandRow="1">
                <a:tableStyleId>{69012ECD-51FC-41F1-AA8D-1B2483CD663E}</a:tableStyleId>
              </a:tblPr>
              <a:tblGrid>
                <a:gridCol w="8218886">
                  <a:extLst>
                    <a:ext uri="{9D8B030D-6E8A-4147-A177-3AD203B41FA5}">
                      <a16:colId xmlns:a16="http://schemas.microsoft.com/office/drawing/2014/main" xmlns="" val="3285412653"/>
                    </a:ext>
                  </a:extLst>
                </a:gridCol>
                <a:gridCol w="2126594">
                  <a:extLst>
                    <a:ext uri="{9D8B030D-6E8A-4147-A177-3AD203B41FA5}">
                      <a16:colId xmlns:a16="http://schemas.microsoft.com/office/drawing/2014/main" xmlns="" val="4058039409"/>
                    </a:ext>
                  </a:extLst>
                </a:gridCol>
              </a:tblGrid>
              <a:tr h="464759">
                <a:tc gridSpan="2">
                  <a:txBody>
                    <a:bodyPr/>
                    <a:lstStyle/>
                    <a:p>
                      <a:pPr algn="ctr"/>
                      <a:r>
                        <a:rPr lang="lv-LV" sz="2800" b="0" dirty="0">
                          <a:latin typeface="Verdana" panose="020B0604030504040204" pitchFamily="34" charset="0"/>
                          <a:ea typeface="Verdana" panose="020B0604030504040204" pitchFamily="34" charset="0"/>
                          <a:cs typeface="Verdana" panose="020B0604030504040204" pitchFamily="34" charset="0"/>
                        </a:rPr>
                        <a:t>FIRST 12 MONTHS - EUROS</a:t>
                      </a:r>
                      <a:endParaRPr lang="en-GB" sz="2800" b="0" dirty="0">
                        <a:latin typeface="Verdana" panose="020B0604030504040204" pitchFamily="34" charset="0"/>
                        <a:ea typeface="Verdana" panose="020B0604030504040204" pitchFamily="34" charset="0"/>
                        <a:cs typeface="Verdana" panose="020B0604030504040204" pitchFamily="34" charset="0"/>
                      </a:endParaRPr>
                    </a:p>
                  </a:txBody>
                  <a:tcPr/>
                </a:tc>
                <a:tc hMerge="1">
                  <a:txBody>
                    <a:bodyPr/>
                    <a:lstStyle/>
                    <a:p>
                      <a:endParaRPr lang="en-GB"/>
                    </a:p>
                  </a:txBody>
                  <a:tcPr/>
                </a:tc>
                <a:extLst>
                  <a:ext uri="{0D108BD9-81ED-4DB2-BD59-A6C34878D82A}">
                    <a16:rowId xmlns:a16="http://schemas.microsoft.com/office/drawing/2014/main" xmlns="" val="3054993250"/>
                  </a:ext>
                </a:extLst>
              </a:tr>
              <a:tr h="555099">
                <a:tc>
                  <a:txBody>
                    <a:bodyPr/>
                    <a:lstStyle/>
                    <a:p>
                      <a:r>
                        <a:rPr lang="en-GB" sz="2800" noProof="0" dirty="0" smtClean="0">
                          <a:latin typeface="Verdana" panose="020B0604030504040204" pitchFamily="34" charset="0"/>
                          <a:ea typeface="Verdana" panose="020B0604030504040204" pitchFamily="34" charset="0"/>
                          <a:cs typeface="Verdana" panose="020B0604030504040204" pitchFamily="34" charset="0"/>
                        </a:rPr>
                        <a:t>Gross</a:t>
                      </a:r>
                      <a:r>
                        <a:rPr lang="en-GB" sz="2800" baseline="0" noProof="0" dirty="0" smtClean="0">
                          <a:latin typeface="Verdana" panose="020B0604030504040204" pitchFamily="34" charset="0"/>
                          <a:ea typeface="Verdana" panose="020B0604030504040204" pitchFamily="34" charset="0"/>
                          <a:cs typeface="Verdana" panose="020B0604030504040204" pitchFamily="34" charset="0"/>
                        </a:rPr>
                        <a:t> salaries </a:t>
                      </a:r>
                      <a:r>
                        <a:rPr lang="en-GB" sz="2400" noProof="0" dirty="0" smtClean="0">
                          <a:latin typeface="Verdana" panose="020B0604030504040204" pitchFamily="34" charset="0"/>
                          <a:ea typeface="Verdana" panose="020B0604030504040204" pitchFamily="34" charset="0"/>
                          <a:cs typeface="Verdana" panose="020B0604030504040204" pitchFamily="34" charset="0"/>
                        </a:rPr>
                        <a:t>(€8000/month with social tax)</a:t>
                      </a:r>
                      <a:endParaRPr lang="en-GB" sz="2400" noProof="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r"/>
                      <a:r>
                        <a:rPr lang="en-GB" sz="2800" noProof="0" dirty="0" smtClean="0">
                          <a:latin typeface="Verdana" panose="020B0604030504040204" pitchFamily="34" charset="0"/>
                          <a:ea typeface="Verdana" panose="020B0604030504040204" pitchFamily="34" charset="0"/>
                          <a:cs typeface="Verdana" panose="020B0604030504040204" pitchFamily="34" charset="0"/>
                        </a:rPr>
                        <a:t> 96,000</a:t>
                      </a:r>
                      <a:endParaRPr lang="en-GB" sz="2800" noProof="0" dirty="0">
                        <a:latin typeface="Verdana" panose="020B0604030504040204" pitchFamily="34" charset="0"/>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2179047941"/>
                  </a:ext>
                </a:extLst>
              </a:tr>
              <a:tr h="464759">
                <a:tc>
                  <a:txBody>
                    <a:bodyPr/>
                    <a:lstStyle/>
                    <a:p>
                      <a:r>
                        <a:rPr lang="en-GB" sz="2800" noProof="0" dirty="0" smtClean="0">
                          <a:latin typeface="Verdana" panose="020B0604030504040204" pitchFamily="34" charset="0"/>
                          <a:ea typeface="Verdana" panose="020B0604030504040204" pitchFamily="34" charset="0"/>
                          <a:cs typeface="Verdana" panose="020B0604030504040204" pitchFamily="34" charset="0"/>
                        </a:rPr>
                        <a:t>Premises rent and communal expenses</a:t>
                      </a:r>
                      <a:endParaRPr lang="en-GB" sz="2800" noProof="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r"/>
                      <a:r>
                        <a:rPr lang="en-GB" sz="2800" noProof="0" dirty="0" smtClean="0">
                          <a:latin typeface="Verdana" panose="020B0604030504040204" pitchFamily="34" charset="0"/>
                          <a:ea typeface="Verdana" panose="020B0604030504040204" pitchFamily="34" charset="0"/>
                          <a:cs typeface="Verdana" panose="020B0604030504040204" pitchFamily="34" charset="0"/>
                        </a:rPr>
                        <a:t>12,000</a:t>
                      </a:r>
                      <a:endParaRPr lang="en-GB" sz="2800" noProof="0" dirty="0">
                        <a:latin typeface="Verdana" panose="020B0604030504040204" pitchFamily="34" charset="0"/>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3098027169"/>
                  </a:ext>
                </a:extLst>
              </a:tr>
              <a:tr h="464759">
                <a:tc>
                  <a:txBody>
                    <a:bodyPr/>
                    <a:lstStyle/>
                    <a:p>
                      <a:r>
                        <a:rPr lang="lv-LV" sz="2800" dirty="0">
                          <a:latin typeface="Verdana" panose="020B0604030504040204" pitchFamily="34" charset="0"/>
                          <a:ea typeface="Verdana" panose="020B0604030504040204" pitchFamily="34" charset="0"/>
                          <a:cs typeface="Verdana" panose="020B0604030504040204" pitchFamily="34" charset="0"/>
                        </a:rPr>
                        <a:t>Pre and post tracking surveys</a:t>
                      </a:r>
                      <a:endParaRPr lang="en-GB" sz="28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r"/>
                      <a:r>
                        <a:rPr lang="lv-LV" sz="2800" dirty="0">
                          <a:latin typeface="Verdana" panose="020B0604030504040204" pitchFamily="34" charset="0"/>
                          <a:ea typeface="Verdana" panose="020B0604030504040204" pitchFamily="34" charset="0"/>
                          <a:cs typeface="Verdana" panose="020B0604030504040204" pitchFamily="34" charset="0"/>
                        </a:rPr>
                        <a:t>6,000</a:t>
                      </a:r>
                      <a:endParaRPr lang="en-GB" sz="2800" dirty="0">
                        <a:latin typeface="Verdana" panose="020B0604030504040204" pitchFamily="34" charset="0"/>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200959550"/>
                  </a:ext>
                </a:extLst>
              </a:tr>
              <a:tr h="464759">
                <a:tc>
                  <a:txBody>
                    <a:bodyPr/>
                    <a:lstStyle/>
                    <a:p>
                      <a:r>
                        <a:rPr lang="lv-LV" sz="2800" dirty="0">
                          <a:latin typeface="Verdana" panose="020B0604030504040204" pitchFamily="34" charset="0"/>
                          <a:ea typeface="Verdana" panose="020B0604030504040204" pitchFamily="34" charset="0"/>
                          <a:cs typeface="Verdana" panose="020B0604030504040204" pitchFamily="34" charset="0"/>
                        </a:rPr>
                        <a:t>Events, meetings, seminars, conferences</a:t>
                      </a:r>
                      <a:endParaRPr lang="en-GB" sz="28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r"/>
                      <a:r>
                        <a:rPr lang="lv-LV" sz="2800" dirty="0">
                          <a:latin typeface="Verdana" panose="020B0604030504040204" pitchFamily="34" charset="0"/>
                          <a:ea typeface="Verdana" panose="020B0604030504040204" pitchFamily="34" charset="0"/>
                          <a:cs typeface="Verdana" panose="020B0604030504040204" pitchFamily="34" charset="0"/>
                        </a:rPr>
                        <a:t>10,000</a:t>
                      </a:r>
                      <a:endParaRPr lang="en-GB" sz="2800" dirty="0">
                        <a:latin typeface="Verdana" panose="020B0604030504040204" pitchFamily="34" charset="0"/>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1548560408"/>
                  </a:ext>
                </a:extLst>
              </a:tr>
              <a:tr h="464759">
                <a:tc>
                  <a:txBody>
                    <a:bodyPr/>
                    <a:lstStyle/>
                    <a:p>
                      <a:r>
                        <a:rPr lang="lv-LV" sz="2800" dirty="0">
                          <a:latin typeface="Verdana" panose="020B0604030504040204" pitchFamily="34" charset="0"/>
                          <a:ea typeface="Verdana" panose="020B0604030504040204" pitchFamily="34" charset="0"/>
                          <a:cs typeface="Verdana" panose="020B0604030504040204" pitchFamily="34" charset="0"/>
                        </a:rPr>
                        <a:t>Office equipment</a:t>
                      </a:r>
                      <a:endParaRPr lang="en-GB" sz="28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r"/>
                      <a:r>
                        <a:rPr lang="lv-LV" sz="2800" dirty="0">
                          <a:latin typeface="Verdana" panose="020B0604030504040204" pitchFamily="34" charset="0"/>
                          <a:ea typeface="Verdana" panose="020B0604030504040204" pitchFamily="34" charset="0"/>
                          <a:cs typeface="Verdana" panose="020B0604030504040204" pitchFamily="34" charset="0"/>
                        </a:rPr>
                        <a:t>2,000</a:t>
                      </a:r>
                      <a:endParaRPr lang="en-GB" sz="2800" dirty="0">
                        <a:latin typeface="Verdana" panose="020B0604030504040204" pitchFamily="34" charset="0"/>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228159281"/>
                  </a:ext>
                </a:extLst>
              </a:tr>
              <a:tr h="464759">
                <a:tc>
                  <a:txBody>
                    <a:bodyPr/>
                    <a:lstStyle/>
                    <a:p>
                      <a:pPr algn="r"/>
                      <a:r>
                        <a:rPr lang="lv-LV" sz="2800" b="1" dirty="0">
                          <a:latin typeface="Verdana" panose="020B0604030504040204" pitchFamily="34" charset="0"/>
                          <a:ea typeface="Verdana" panose="020B0604030504040204" pitchFamily="34" charset="0"/>
                          <a:cs typeface="Verdana" panose="020B0604030504040204" pitchFamily="34" charset="0"/>
                        </a:rPr>
                        <a:t>Total</a:t>
                      </a:r>
                      <a:endParaRPr lang="en-GB" sz="2800"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l"/>
                      <a:r>
                        <a:rPr lang="lv-LV" sz="2800" b="1" dirty="0">
                          <a:latin typeface="Verdana" panose="020B0604030504040204" pitchFamily="34" charset="0"/>
                          <a:ea typeface="Verdana" panose="020B0604030504040204" pitchFamily="34" charset="0"/>
                          <a:cs typeface="Verdana" panose="020B0604030504040204" pitchFamily="34" charset="0"/>
                        </a:rPr>
                        <a:t>€126,000</a:t>
                      </a:r>
                      <a:endParaRPr lang="en-GB" sz="2800" b="1" dirty="0">
                        <a:latin typeface="Verdana" panose="020B0604030504040204" pitchFamily="34" charset="0"/>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2466121702"/>
                  </a:ext>
                </a:extLst>
              </a:tr>
            </a:tbl>
          </a:graphicData>
        </a:graphic>
      </p:graphicFrame>
    </p:spTree>
    <p:extLst>
      <p:ext uri="{BB962C8B-B14F-4D97-AF65-F5344CB8AC3E}">
        <p14:creationId xmlns:p14="http://schemas.microsoft.com/office/powerpoint/2010/main" val="2948150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484"/>
            <a:ext cx="10515600" cy="990146"/>
          </a:xfrm>
        </p:spPr>
        <p:txBody>
          <a:bodyPr>
            <a:normAutofit/>
          </a:bodyPr>
          <a:lstStyle/>
          <a:p>
            <a:pPr algn="ctr"/>
            <a:r>
              <a:rPr lang="lv-LV" i="1" dirty="0">
                <a:solidFill>
                  <a:srgbClr val="C00000"/>
                </a:solidFill>
                <a:latin typeface="Verdana" panose="020B0604030504040204" pitchFamily="34" charset="0"/>
                <a:ea typeface="Verdana" panose="020B0604030504040204" pitchFamily="34" charset="0"/>
                <a:cs typeface="Verdana" panose="020B0604030504040204" pitchFamily="34" charset="0"/>
              </a:rPr>
              <a:t>SUPPORTERS OF </a:t>
            </a:r>
            <a:r>
              <a:rPr lang="lv-LV"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THE ALLIANCE</a:t>
            </a:r>
            <a:endParaRPr lang="lv-LV"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Content Placeholder 3">
            <a:extLst>
              <a:ext uri="{FF2B5EF4-FFF2-40B4-BE49-F238E27FC236}">
                <a16:creationId xmlns:a16="http://schemas.microsoft.com/office/drawing/2014/main" xmlns="" id="{2FBD9C66-BD19-4C01-875E-61FC75F477CF}"/>
              </a:ext>
            </a:extLst>
          </p:cNvPr>
          <p:cNvSpPr>
            <a:spLocks noGrp="1"/>
          </p:cNvSpPr>
          <p:nvPr>
            <p:ph idx="1"/>
          </p:nvPr>
        </p:nvSpPr>
        <p:spPr>
          <a:xfrm>
            <a:off x="838200" y="1006630"/>
            <a:ext cx="10515600" cy="4891504"/>
          </a:xfrm>
        </p:spPr>
        <p:txBody>
          <a:bodyPr>
            <a:normAutofit fontScale="92500" lnSpcReduction="20000"/>
          </a:bodyPr>
          <a:lstStyle/>
          <a:p>
            <a:pPr marL="0" indent="0" algn="ctr">
              <a:lnSpc>
                <a:spcPct val="100000"/>
              </a:lnSpc>
              <a:spcBef>
                <a:spcPts val="0"/>
              </a:spcBef>
              <a:spcAft>
                <a:spcPts val="1800"/>
              </a:spcAft>
              <a:buNone/>
            </a:pPr>
            <a:r>
              <a:rPr lang="en-GB"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Representatives of Civil Society</a:t>
            </a:r>
            <a:endParaRPr lang="lv-LV" b="1"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lnSpc>
                <a:spcPct val="100000"/>
              </a:lnSpc>
              <a:spcBef>
                <a:spcPts val="0"/>
              </a:spcBef>
              <a:spcAft>
                <a:spcPts val="600"/>
              </a:spcAft>
              <a:buNone/>
            </a:pPr>
            <a:r>
              <a:rPr lang="lv-LV"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Dainis Īvāns </a:t>
            </a:r>
            <a:r>
              <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Leader of the Latvian Popular Front</a:t>
            </a:r>
          </a:p>
          <a:p>
            <a:pPr marL="0" indent="0">
              <a:lnSpc>
                <a:spcPct val="100000"/>
              </a:lnSpc>
              <a:spcBef>
                <a:spcPts val="0"/>
              </a:spcBef>
              <a:spcAft>
                <a:spcPts val="600"/>
              </a:spcAft>
              <a:buNone/>
            </a:pPr>
            <a:r>
              <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Valters Nollendorfs – Director, The Museum of the Occupation of Latvia</a:t>
            </a:r>
          </a:p>
          <a:p>
            <a:pPr marL="0" indent="0">
              <a:lnSpc>
                <a:spcPct val="100000"/>
              </a:lnSpc>
              <a:spcBef>
                <a:spcPts val="0"/>
              </a:spcBef>
              <a:spcAft>
                <a:spcPts val="600"/>
              </a:spcAft>
              <a:buNone/>
            </a:pPr>
            <a:r>
              <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Anders </a:t>
            </a:r>
            <a:r>
              <a:rPr lang="en-GB" sz="18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Paalzow</a:t>
            </a:r>
            <a:r>
              <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 Rector, Stockholm School of Economics in Rīga</a:t>
            </a:r>
          </a:p>
          <a:p>
            <a:pPr marL="0" indent="0">
              <a:lnSpc>
                <a:spcPct val="100000"/>
              </a:lnSpc>
              <a:spcBef>
                <a:spcPts val="0"/>
              </a:spcBef>
              <a:spcAft>
                <a:spcPts val="600"/>
              </a:spcAft>
              <a:buNone/>
            </a:pPr>
            <a:r>
              <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Inna </a:t>
            </a:r>
            <a:r>
              <a:rPr lang="en-GB" sz="18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Šteinbuka</a:t>
            </a:r>
            <a:r>
              <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 European Commission Representative in </a:t>
            </a:r>
            <a:r>
              <a:rPr lang="en-GB" sz="18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Lat</a:t>
            </a:r>
            <a:r>
              <a:rPr lang="lv-LV" sz="1800" b="1" dirty="0">
                <a:solidFill>
                  <a:srgbClr val="002060"/>
                </a:solidFill>
                <a:latin typeface="Verdana" panose="020B0604030504040204" pitchFamily="34" charset="0"/>
                <a:ea typeface="Verdana" panose="020B0604030504040204" pitchFamily="34" charset="0"/>
                <a:cs typeface="Verdana" panose="020B0604030504040204" pitchFamily="34" charset="0"/>
              </a:rPr>
              <a:t>v</a:t>
            </a:r>
            <a:r>
              <a:rPr lang="en-GB" sz="18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ia</a:t>
            </a:r>
            <a:endPar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lnSpc>
                <a:spcPct val="100000"/>
              </a:lnSpc>
              <a:spcBef>
                <a:spcPts val="0"/>
              </a:spcBef>
              <a:spcAft>
                <a:spcPts val="600"/>
              </a:spcAft>
              <a:buNone/>
            </a:pPr>
            <a:r>
              <a:rPr lang="en-GB" sz="18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Tālavs</a:t>
            </a:r>
            <a:r>
              <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Jundzis – Member, Senate of the Academy of Sciences in Latvia</a:t>
            </a:r>
          </a:p>
          <a:p>
            <a:pPr marL="0" indent="0">
              <a:lnSpc>
                <a:spcPct val="100000"/>
              </a:lnSpc>
              <a:spcBef>
                <a:spcPts val="0"/>
              </a:spcBef>
              <a:spcAft>
                <a:spcPts val="600"/>
              </a:spcAft>
              <a:buNone/>
            </a:pPr>
            <a:r>
              <a:rPr lang="lv-LV"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Andris Sprūds – Director, </a:t>
            </a:r>
            <a:r>
              <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Latvian Institute of International Affairs</a:t>
            </a:r>
          </a:p>
          <a:p>
            <a:pPr marL="0" indent="0">
              <a:lnSpc>
                <a:spcPct val="100000"/>
              </a:lnSpc>
              <a:spcBef>
                <a:spcPts val="0"/>
              </a:spcBef>
              <a:spcAft>
                <a:spcPts val="600"/>
              </a:spcAft>
              <a:buNone/>
            </a:pPr>
            <a:r>
              <a:rPr lang="lv-LV"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Uģis </a:t>
            </a:r>
            <a:r>
              <a:rPr lang="lv-LV" sz="18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Gruntmanis</a:t>
            </a:r>
            <a:r>
              <a:rPr lang="lv-LV"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 P</a:t>
            </a:r>
            <a:r>
              <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resident, Latvian Medical and Dental Association</a:t>
            </a:r>
          </a:p>
          <a:p>
            <a:pPr marL="0" indent="0">
              <a:lnSpc>
                <a:spcPct val="100000"/>
              </a:lnSpc>
              <a:spcBef>
                <a:spcPts val="0"/>
              </a:spcBef>
              <a:spcAft>
                <a:spcPts val="600"/>
              </a:spcAft>
              <a:buNone/>
            </a:pPr>
            <a:r>
              <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Andris Vilks – Director, National Library of Latvia</a:t>
            </a:r>
          </a:p>
          <a:p>
            <a:pPr marL="0" indent="0">
              <a:lnSpc>
                <a:spcPct val="100000"/>
              </a:lnSpc>
              <a:spcBef>
                <a:spcPts val="0"/>
              </a:spcBef>
              <a:spcAft>
                <a:spcPts val="600"/>
              </a:spcAft>
              <a:buNone/>
            </a:pPr>
            <a:r>
              <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Valts Kalniņš – Senior Researcher, PROVIDUS</a:t>
            </a:r>
          </a:p>
          <a:p>
            <a:pPr marL="0" indent="0">
              <a:lnSpc>
                <a:spcPct val="100000"/>
              </a:lnSpc>
              <a:spcBef>
                <a:spcPts val="0"/>
              </a:spcBef>
              <a:spcAft>
                <a:spcPts val="600"/>
              </a:spcAft>
              <a:buNone/>
            </a:pPr>
            <a:r>
              <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Normunds Bergs – Chairman &amp; CEO of SAF </a:t>
            </a:r>
            <a:r>
              <a:rPr lang="en-GB" sz="18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Tehnika</a:t>
            </a:r>
            <a:endPar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lnSpc>
                <a:spcPct val="100000"/>
              </a:lnSpc>
              <a:spcBef>
                <a:spcPts val="0"/>
              </a:spcBef>
              <a:spcAft>
                <a:spcPts val="600"/>
              </a:spcAft>
              <a:buNone/>
            </a:pPr>
            <a:r>
              <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Ieva </a:t>
            </a:r>
            <a:r>
              <a:rPr lang="en-GB" sz="18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Morics</a:t>
            </a:r>
            <a:r>
              <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 Executive Director, Open Society Fund in Latvia/DOTS</a:t>
            </a:r>
          </a:p>
          <a:p>
            <a:pPr marL="0" indent="0">
              <a:lnSpc>
                <a:spcPct val="100000"/>
              </a:lnSpc>
              <a:spcBef>
                <a:spcPts val="0"/>
              </a:spcBef>
              <a:spcAft>
                <a:spcPts val="600"/>
              </a:spcAft>
              <a:buNone/>
            </a:pPr>
            <a:r>
              <a:rPr lang="en-GB" sz="18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Ernests</a:t>
            </a:r>
            <a:r>
              <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GB" sz="18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Jenavs</a:t>
            </a:r>
            <a:r>
              <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 Innovator, Founder &amp; CEO @ </a:t>
            </a:r>
            <a:r>
              <a:rPr lang="en-GB" sz="18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Edurio</a:t>
            </a:r>
            <a:endPar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lnSpc>
                <a:spcPct val="100000"/>
              </a:lnSpc>
              <a:spcBef>
                <a:spcPts val="0"/>
              </a:spcBef>
              <a:spcAft>
                <a:spcPts val="600"/>
              </a:spcAft>
              <a:buNone/>
            </a:pPr>
            <a:r>
              <a:rPr lang="en-GB" sz="2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J</a:t>
            </a:r>
            <a:r>
              <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ānis Kreilis – Chairman, APP.LV </a:t>
            </a:r>
            <a:r>
              <a:rPr lang="en-GB" sz="12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(Association of members with global experience in Latvia)</a:t>
            </a:r>
          </a:p>
          <a:p>
            <a:pPr marL="0" indent="0">
              <a:lnSpc>
                <a:spcPct val="100000"/>
              </a:lnSpc>
              <a:spcBef>
                <a:spcPts val="0"/>
              </a:spcBef>
              <a:spcAft>
                <a:spcPts val="600"/>
              </a:spcAft>
              <a:buNone/>
            </a:pPr>
            <a:r>
              <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Kristaps Grasis – President, Association of Latvians in Europe</a:t>
            </a:r>
            <a:endParaRPr lang="lv-LV"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lnSpc>
                <a:spcPct val="100000"/>
              </a:lnSpc>
              <a:spcBef>
                <a:spcPts val="0"/>
              </a:spcBef>
              <a:spcAft>
                <a:spcPts val="600"/>
              </a:spcAft>
              <a:buNone/>
            </a:pPr>
            <a:r>
              <a:rPr lang="lv-LV"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Guntis Bērziņš – </a:t>
            </a:r>
            <a:r>
              <a:rPr lang="en-GB" sz="18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previously MP and Chair of Budget Committee</a:t>
            </a:r>
          </a:p>
        </p:txBody>
      </p:sp>
      <p:sp>
        <p:nvSpPr>
          <p:cNvPr id="6" name="Footer Placeholder 5"/>
          <p:cNvSpPr>
            <a:spLocks noGrp="1"/>
          </p:cNvSpPr>
          <p:nvPr>
            <p:ph type="ftr" sz="quarter" idx="11"/>
          </p:nvPr>
        </p:nvSpPr>
        <p:spPr>
          <a:xfrm>
            <a:off x="4038600" y="6206444"/>
            <a:ext cx="4114800" cy="365125"/>
          </a:xfrm>
        </p:spPr>
        <p:txBody>
          <a:bodyPr/>
          <a:lstStyle/>
          <a:p>
            <a:r>
              <a:rPr lang="lv-LV" smtClean="0"/>
              <a:t>Transparency International Latvia/Delna</a:t>
            </a:r>
            <a:endParaRPr lang="lv-LV" dirty="0"/>
          </a:p>
        </p:txBody>
      </p:sp>
      <p:sp>
        <p:nvSpPr>
          <p:cNvPr id="7" name="Slide Number Placeholder 6"/>
          <p:cNvSpPr>
            <a:spLocks noGrp="1"/>
          </p:cNvSpPr>
          <p:nvPr>
            <p:ph type="sldNum" sz="quarter" idx="12"/>
          </p:nvPr>
        </p:nvSpPr>
        <p:spPr/>
        <p:txBody>
          <a:bodyPr/>
          <a:lstStyle/>
          <a:p>
            <a:fld id="{A4D94677-F135-4C7D-A1DC-5DB9C1A74C1D}" type="slidenum">
              <a:rPr lang="lv-LV" smtClean="0"/>
              <a:t>14</a:t>
            </a:fld>
            <a:endParaRPr lang="lv-LV"/>
          </a:p>
        </p:txBody>
      </p:sp>
      <p:sp>
        <p:nvSpPr>
          <p:cNvPr id="9" name="Rectangle 8">
            <a:extLst>
              <a:ext uri="{FF2B5EF4-FFF2-40B4-BE49-F238E27FC236}">
                <a16:creationId xmlns:a16="http://schemas.microsoft.com/office/drawing/2014/main" xmlns="" id="{15F5468E-D285-4369-9B24-D2624FFF6FA0}"/>
              </a:ext>
            </a:extLst>
          </p:cNvPr>
          <p:cNvSpPr/>
          <p:nvPr/>
        </p:nvSpPr>
        <p:spPr>
          <a:xfrm>
            <a:off x="0" y="6105832"/>
            <a:ext cx="12192000" cy="5899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42105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484"/>
            <a:ext cx="10515600" cy="1404102"/>
          </a:xfrm>
        </p:spPr>
        <p:txBody>
          <a:bodyPr>
            <a:normAutofit/>
          </a:bodyPr>
          <a:lstStyle/>
          <a:p>
            <a:pPr algn="ctr"/>
            <a:r>
              <a:rPr lang="lv-LV" i="1" dirty="0">
                <a:solidFill>
                  <a:srgbClr val="C00000"/>
                </a:solidFill>
                <a:latin typeface="Verdana" panose="020B0604030504040204" pitchFamily="34" charset="0"/>
                <a:ea typeface="Verdana" panose="020B0604030504040204" pitchFamily="34" charset="0"/>
                <a:cs typeface="Verdana" panose="020B0604030504040204" pitchFamily="34" charset="0"/>
              </a:rPr>
              <a:t>SUPPORTERS OF </a:t>
            </a:r>
            <a:r>
              <a:rPr lang="lv-LV"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THE ALLIANCE</a:t>
            </a:r>
            <a:endParaRPr lang="lv-LV"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Content Placeholder 3">
            <a:extLst>
              <a:ext uri="{FF2B5EF4-FFF2-40B4-BE49-F238E27FC236}">
                <a16:creationId xmlns:a16="http://schemas.microsoft.com/office/drawing/2014/main" xmlns="" id="{2FBD9C66-BD19-4C01-875E-61FC75F477CF}"/>
              </a:ext>
            </a:extLst>
          </p:cNvPr>
          <p:cNvSpPr>
            <a:spLocks noGrp="1"/>
          </p:cNvSpPr>
          <p:nvPr>
            <p:ph idx="1"/>
          </p:nvPr>
        </p:nvSpPr>
        <p:spPr>
          <a:xfrm>
            <a:off x="838200" y="1306286"/>
            <a:ext cx="10515600" cy="4591848"/>
          </a:xfrm>
        </p:spPr>
        <p:txBody>
          <a:bodyPr>
            <a:normAutofit/>
          </a:bodyPr>
          <a:lstStyle/>
          <a:p>
            <a:pPr marL="0" indent="0" algn="ctr">
              <a:lnSpc>
                <a:spcPct val="100000"/>
              </a:lnSpc>
              <a:spcBef>
                <a:spcPts val="0"/>
              </a:spcBef>
              <a:spcAft>
                <a:spcPts val="1800"/>
              </a:spcAft>
              <a:buNone/>
            </a:pPr>
            <a:r>
              <a:rPr lang="en-GB"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Law Enforcement Agencies</a:t>
            </a:r>
          </a:p>
          <a:p>
            <a:pPr marL="0" indent="0" algn="ctr">
              <a:lnSpc>
                <a:spcPct val="100000"/>
              </a:lnSpc>
              <a:spcBef>
                <a:spcPts val="0"/>
              </a:spcBef>
              <a:spcAft>
                <a:spcPts val="1200"/>
              </a:spcAft>
              <a:buNone/>
            </a:pPr>
            <a:r>
              <a:rPr lang="en-GB" sz="2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Corruption Prevention and Combatting Bureau</a:t>
            </a:r>
          </a:p>
          <a:p>
            <a:pPr marL="0" indent="0" algn="ctr">
              <a:lnSpc>
                <a:spcPct val="100000"/>
              </a:lnSpc>
              <a:spcBef>
                <a:spcPts val="0"/>
              </a:spcBef>
              <a:spcAft>
                <a:spcPts val="1200"/>
              </a:spcAft>
              <a:buNone/>
            </a:pPr>
            <a:r>
              <a:rPr lang="en-GB" sz="2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The State Revenue Service</a:t>
            </a:r>
          </a:p>
          <a:p>
            <a:pPr marL="0" indent="0" algn="ctr">
              <a:lnSpc>
                <a:spcPct val="100000"/>
              </a:lnSpc>
              <a:spcBef>
                <a:spcPts val="0"/>
              </a:spcBef>
              <a:spcAft>
                <a:spcPts val="1200"/>
              </a:spcAft>
              <a:buNone/>
            </a:pPr>
            <a:r>
              <a:rPr lang="en-GB" sz="2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The State Chancellery</a:t>
            </a:r>
          </a:p>
          <a:p>
            <a:pPr marL="0" indent="0" algn="ctr">
              <a:lnSpc>
                <a:spcPct val="100000"/>
              </a:lnSpc>
              <a:spcBef>
                <a:spcPts val="0"/>
              </a:spcBef>
              <a:spcAft>
                <a:spcPts val="1200"/>
              </a:spcAft>
              <a:buNone/>
            </a:pPr>
            <a:r>
              <a:rPr lang="en-GB" sz="2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The Competition Council</a:t>
            </a:r>
          </a:p>
          <a:p>
            <a:pPr marL="0" indent="0" algn="ctr">
              <a:lnSpc>
                <a:spcPct val="100000"/>
              </a:lnSpc>
              <a:spcBef>
                <a:spcPts val="0"/>
              </a:spcBef>
              <a:spcAft>
                <a:spcPts val="1200"/>
              </a:spcAft>
              <a:buNone/>
            </a:pPr>
            <a:r>
              <a:rPr lang="en-GB" sz="2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The Auditor General</a:t>
            </a:r>
          </a:p>
          <a:p>
            <a:pPr marL="0" indent="0" algn="ctr">
              <a:lnSpc>
                <a:spcPct val="100000"/>
              </a:lnSpc>
              <a:spcBef>
                <a:spcPts val="0"/>
              </a:spcBef>
              <a:spcAft>
                <a:spcPts val="1200"/>
              </a:spcAft>
              <a:buNone/>
            </a:pPr>
            <a:r>
              <a:rPr lang="en-GB" sz="2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The State Police</a:t>
            </a:r>
            <a:endParaRPr lang="en-GB" sz="2400" b="1"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Footer Placeholder 5"/>
          <p:cNvSpPr>
            <a:spLocks noGrp="1"/>
          </p:cNvSpPr>
          <p:nvPr>
            <p:ph type="ftr" sz="quarter" idx="11"/>
          </p:nvPr>
        </p:nvSpPr>
        <p:spPr/>
        <p:txBody>
          <a:bodyPr/>
          <a:lstStyle/>
          <a:p>
            <a:r>
              <a:rPr lang="lv-LV" smtClean="0"/>
              <a:t>Transparency International Latvia/Delna</a:t>
            </a:r>
            <a:endParaRPr lang="lv-LV" dirty="0"/>
          </a:p>
        </p:txBody>
      </p:sp>
      <p:sp>
        <p:nvSpPr>
          <p:cNvPr id="7" name="Slide Number Placeholder 6"/>
          <p:cNvSpPr>
            <a:spLocks noGrp="1"/>
          </p:cNvSpPr>
          <p:nvPr>
            <p:ph type="sldNum" sz="quarter" idx="12"/>
          </p:nvPr>
        </p:nvSpPr>
        <p:spPr/>
        <p:txBody>
          <a:bodyPr/>
          <a:lstStyle/>
          <a:p>
            <a:fld id="{A4D94677-F135-4C7D-A1DC-5DB9C1A74C1D}" type="slidenum">
              <a:rPr lang="lv-LV" smtClean="0"/>
              <a:t>15</a:t>
            </a:fld>
            <a:endParaRPr lang="lv-LV"/>
          </a:p>
        </p:txBody>
      </p:sp>
      <p:sp>
        <p:nvSpPr>
          <p:cNvPr id="9" name="Rectangle 8">
            <a:extLst>
              <a:ext uri="{FF2B5EF4-FFF2-40B4-BE49-F238E27FC236}">
                <a16:creationId xmlns:a16="http://schemas.microsoft.com/office/drawing/2014/main" xmlns="" id="{15F5468E-D285-4369-9B24-D2624FFF6FA0}"/>
              </a:ext>
            </a:extLst>
          </p:cNvPr>
          <p:cNvSpPr/>
          <p:nvPr/>
        </p:nvSpPr>
        <p:spPr>
          <a:xfrm>
            <a:off x="0" y="6105832"/>
            <a:ext cx="12192000" cy="5899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64427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484"/>
            <a:ext cx="10515600" cy="990146"/>
          </a:xfrm>
        </p:spPr>
        <p:txBody>
          <a:bodyPr>
            <a:normAutofit/>
          </a:bodyPr>
          <a:lstStyle/>
          <a:p>
            <a:pPr algn="ctr"/>
            <a:r>
              <a:rPr lang="lv-LV" i="1" dirty="0">
                <a:solidFill>
                  <a:srgbClr val="C00000"/>
                </a:solidFill>
                <a:latin typeface="Verdana" panose="020B0604030504040204" pitchFamily="34" charset="0"/>
                <a:ea typeface="Verdana" panose="020B0604030504040204" pitchFamily="34" charset="0"/>
                <a:cs typeface="Verdana" panose="020B0604030504040204" pitchFamily="34" charset="0"/>
              </a:rPr>
              <a:t>SUPPORTERS OF </a:t>
            </a:r>
            <a:r>
              <a:rPr lang="lv-LV"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THE ALLIANCE</a:t>
            </a:r>
            <a:endParaRPr lang="lv-LV"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Content Placeholder 3">
            <a:extLst>
              <a:ext uri="{FF2B5EF4-FFF2-40B4-BE49-F238E27FC236}">
                <a16:creationId xmlns:a16="http://schemas.microsoft.com/office/drawing/2014/main" xmlns="" id="{2FBD9C66-BD19-4C01-875E-61FC75F477CF}"/>
              </a:ext>
            </a:extLst>
          </p:cNvPr>
          <p:cNvSpPr>
            <a:spLocks noGrp="1"/>
          </p:cNvSpPr>
          <p:nvPr>
            <p:ph idx="1"/>
          </p:nvPr>
        </p:nvSpPr>
        <p:spPr>
          <a:xfrm>
            <a:off x="838200" y="1006630"/>
            <a:ext cx="10515600" cy="4891504"/>
          </a:xfrm>
        </p:spPr>
        <p:txBody>
          <a:bodyPr>
            <a:normAutofit/>
          </a:bodyPr>
          <a:lstStyle/>
          <a:p>
            <a:pPr marL="0" indent="0" algn="ctr">
              <a:lnSpc>
                <a:spcPct val="100000"/>
              </a:lnSpc>
              <a:spcBef>
                <a:spcPts val="0"/>
              </a:spcBef>
              <a:spcAft>
                <a:spcPts val="1800"/>
              </a:spcAft>
              <a:buNone/>
            </a:pPr>
            <a:r>
              <a:rPr lang="lv-LV" b="1" u="sng"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Business</a:t>
            </a:r>
            <a:r>
              <a:rPr lang="lv-LV"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lv-LV" b="1" u="sng"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Sector</a:t>
            </a:r>
            <a:endParaRPr lang="lv-LV" b="1"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lnSpc>
                <a:spcPct val="100000"/>
              </a:lnSpc>
              <a:spcBef>
                <a:spcPts val="0"/>
              </a:spcBef>
              <a:spcAft>
                <a:spcPts val="600"/>
              </a:spcAft>
              <a:buNone/>
            </a:pPr>
            <a:r>
              <a:rPr lang="en-GB" sz="1800" b="1" dirty="0" smtClean="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The British Chamber of Commerce</a:t>
            </a:r>
          </a:p>
          <a:p>
            <a:pPr marL="0" indent="0">
              <a:lnSpc>
                <a:spcPct val="100000"/>
              </a:lnSpc>
              <a:spcBef>
                <a:spcPts val="0"/>
              </a:spcBef>
              <a:spcAft>
                <a:spcPts val="600"/>
              </a:spcAft>
              <a:buNone/>
            </a:pPr>
            <a:r>
              <a:rPr lang="en-GB" sz="1800" b="1" dirty="0" smtClean="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American Chamber of Commerce</a:t>
            </a:r>
          </a:p>
          <a:p>
            <a:pPr marL="0" indent="0">
              <a:lnSpc>
                <a:spcPct val="100000"/>
              </a:lnSpc>
              <a:spcBef>
                <a:spcPts val="0"/>
              </a:spcBef>
              <a:spcAft>
                <a:spcPts val="600"/>
              </a:spcAft>
              <a:buNone/>
            </a:pPr>
            <a:r>
              <a:rPr lang="en-GB" sz="1800" b="1" dirty="0" smtClean="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Norwegian Chamber of Commerce</a:t>
            </a:r>
          </a:p>
          <a:p>
            <a:pPr marL="0" indent="0">
              <a:lnSpc>
                <a:spcPct val="100000"/>
              </a:lnSpc>
              <a:spcBef>
                <a:spcPts val="0"/>
              </a:spcBef>
              <a:spcAft>
                <a:spcPts val="600"/>
              </a:spcAft>
              <a:buNone/>
            </a:pPr>
            <a:endParaRPr lang="en-GB" sz="1800" b="1" dirty="0" smtClean="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0" indent="0">
              <a:lnSpc>
                <a:spcPct val="100000"/>
              </a:lnSpc>
              <a:spcBef>
                <a:spcPts val="0"/>
              </a:spcBef>
              <a:spcAft>
                <a:spcPts val="600"/>
              </a:spcAft>
              <a:buNone/>
            </a:pPr>
            <a:r>
              <a:rPr lang="en-GB" sz="1800" b="1" noProof="1" smtClean="0">
                <a:solidFill>
                  <a:srgbClr val="002060"/>
                </a:solidFill>
                <a:latin typeface="Verdana" panose="020B0604030504040204" pitchFamily="34" charset="0"/>
                <a:ea typeface="Verdana" panose="020B0604030504040204" pitchFamily="34" charset="0"/>
                <a:cs typeface="Verdana" panose="020B0604030504040204" pitchFamily="34" charset="0"/>
              </a:rPr>
              <a:t>COBALT		Ellex Klavins		</a:t>
            </a:r>
          </a:p>
          <a:p>
            <a:pPr marL="0" indent="0">
              <a:lnSpc>
                <a:spcPct val="100000"/>
              </a:lnSpc>
              <a:spcBef>
                <a:spcPts val="0"/>
              </a:spcBef>
              <a:buNone/>
            </a:pPr>
            <a:r>
              <a:rPr lang="en-GB" sz="1800" b="1" noProof="1" smtClean="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SIA "EazyOne</a:t>
            </a:r>
            <a:r>
              <a:rPr lang="en-GB" sz="1800" noProof="1" smtClean="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GB" sz="1800" b="1" noProof="1" smtClean="0">
                <a:solidFill>
                  <a:srgbClr val="002060"/>
                </a:solidFill>
                <a:latin typeface="Verdana" panose="020B0604030504040204" pitchFamily="34" charset="0"/>
                <a:ea typeface="Verdana" panose="020B0604030504040204" pitchFamily="34" charset="0"/>
                <a:cs typeface="Verdana" panose="020B0604030504040204" pitchFamily="34" charset="0"/>
              </a:rPr>
              <a:t>AS Latvijas Finieris	SIA “CVG” 	AS “Eco Baltia”</a:t>
            </a:r>
          </a:p>
          <a:p>
            <a:pPr marL="0" indent="0">
              <a:lnSpc>
                <a:spcPct val="100000"/>
              </a:lnSpc>
              <a:spcBef>
                <a:spcPts val="0"/>
              </a:spcBef>
              <a:spcAft>
                <a:spcPts val="600"/>
              </a:spcAft>
              <a:buNone/>
            </a:pPr>
            <a:endParaRPr lang="en-GB" sz="1800" b="1" noProof="1" smtClean="0">
              <a:solidFill>
                <a:schemeClr val="accent5">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Footer Placeholder 5"/>
          <p:cNvSpPr>
            <a:spLocks noGrp="1"/>
          </p:cNvSpPr>
          <p:nvPr>
            <p:ph type="ftr" sz="quarter" idx="11"/>
          </p:nvPr>
        </p:nvSpPr>
        <p:spPr>
          <a:xfrm>
            <a:off x="4038600" y="6206444"/>
            <a:ext cx="4114800" cy="365125"/>
          </a:xfrm>
        </p:spPr>
        <p:txBody>
          <a:bodyPr/>
          <a:lstStyle/>
          <a:p>
            <a:r>
              <a:rPr lang="lv-LV" smtClean="0"/>
              <a:t>Transparency International Latvia/Delna</a:t>
            </a:r>
            <a:endParaRPr lang="lv-LV" dirty="0"/>
          </a:p>
        </p:txBody>
      </p:sp>
      <p:sp>
        <p:nvSpPr>
          <p:cNvPr id="7" name="Slide Number Placeholder 6"/>
          <p:cNvSpPr>
            <a:spLocks noGrp="1"/>
          </p:cNvSpPr>
          <p:nvPr>
            <p:ph type="sldNum" sz="quarter" idx="12"/>
          </p:nvPr>
        </p:nvSpPr>
        <p:spPr/>
        <p:txBody>
          <a:bodyPr/>
          <a:lstStyle/>
          <a:p>
            <a:fld id="{A4D94677-F135-4C7D-A1DC-5DB9C1A74C1D}" type="slidenum">
              <a:rPr lang="lv-LV" smtClean="0"/>
              <a:t>16</a:t>
            </a:fld>
            <a:endParaRPr lang="lv-LV"/>
          </a:p>
        </p:txBody>
      </p:sp>
      <p:sp>
        <p:nvSpPr>
          <p:cNvPr id="9" name="Rectangle 8">
            <a:extLst>
              <a:ext uri="{FF2B5EF4-FFF2-40B4-BE49-F238E27FC236}">
                <a16:creationId xmlns:a16="http://schemas.microsoft.com/office/drawing/2014/main" xmlns="" id="{15F5468E-D285-4369-9B24-D2624FFF6FA0}"/>
              </a:ext>
            </a:extLst>
          </p:cNvPr>
          <p:cNvSpPr/>
          <p:nvPr/>
        </p:nvSpPr>
        <p:spPr>
          <a:xfrm>
            <a:off x="0" y="6105832"/>
            <a:ext cx="12192000" cy="5899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33206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48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FINANCIAL SUPPORT</a:t>
            </a:r>
            <a:endParaRPr lang="lv-LV" sz="4800"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497725"/>
            <a:ext cx="10515600" cy="4858626"/>
          </a:xfrm>
        </p:spPr>
        <p:txBody>
          <a:bodyPr>
            <a:normAutofit/>
          </a:bodyPr>
          <a:lstStyle/>
          <a:p>
            <a:pPr marL="0" indent="0" algn="ctr">
              <a:buNone/>
            </a:pPr>
            <a:endParaRPr lang="lv-LV" u="sng"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GB" sz="48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Goal</a:t>
            </a:r>
            <a:r>
              <a:rPr lang="en-GB" sz="48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€126,000 </a:t>
            </a:r>
            <a:r>
              <a:rPr lang="en-GB" sz="48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by 15.06.2018 </a:t>
            </a:r>
          </a:p>
          <a:p>
            <a:pPr marL="0" indent="0" algn="ctr">
              <a:buNone/>
            </a:pPr>
            <a:endParaRPr lang="en-GB" sz="1800" dirty="0" smtClean="0">
              <a:solidFill>
                <a:srgbClr val="002060"/>
              </a:solidFill>
            </a:endParaRPr>
          </a:p>
          <a:p>
            <a:pPr marL="0" indent="0" algn="ctr">
              <a:buNone/>
            </a:pPr>
            <a:r>
              <a:rPr lang="en-GB" sz="4400"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Achieved so far</a:t>
            </a:r>
          </a:p>
          <a:p>
            <a:pPr marL="0" indent="0" algn="ctr">
              <a:buNone/>
            </a:pPr>
            <a:r>
              <a:rPr lang="en-GB" sz="44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n-GB" sz="44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32,</a:t>
            </a:r>
            <a:r>
              <a:rPr lang="lv-LV" sz="44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5</a:t>
            </a:r>
            <a:r>
              <a:rPr lang="en-GB" sz="44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00 </a:t>
            </a:r>
            <a:endParaRPr lang="en-GB" sz="440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GB" sz="4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4 businesses and 2 private individuals</a:t>
            </a:r>
            <a:endParaRPr lang="en-GB" sz="4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p:cNvSpPr>
            <a:spLocks noGrp="1"/>
          </p:cNvSpPr>
          <p:nvPr>
            <p:ph type="ftr" sz="quarter" idx="11"/>
          </p:nvPr>
        </p:nvSpPr>
        <p:spPr/>
        <p:txBody>
          <a:bodyPr/>
          <a:lstStyle/>
          <a:p>
            <a:r>
              <a:rPr lang="lv-LV" smtClean="0"/>
              <a:t>Sabiedrība par atklātību "Delna"                                                                                              Transparency International Latvia/Delna</a:t>
            </a:r>
            <a:endParaRPr lang="lv-LV"/>
          </a:p>
        </p:txBody>
      </p:sp>
      <p:sp>
        <p:nvSpPr>
          <p:cNvPr id="5" name="Slide Number Placeholder 4"/>
          <p:cNvSpPr>
            <a:spLocks noGrp="1"/>
          </p:cNvSpPr>
          <p:nvPr>
            <p:ph type="sldNum" sz="quarter" idx="12"/>
          </p:nvPr>
        </p:nvSpPr>
        <p:spPr/>
        <p:txBody>
          <a:bodyPr/>
          <a:lstStyle/>
          <a:p>
            <a:fld id="{A4D94677-F135-4C7D-A1DC-5DB9C1A74C1D}" type="slidenum">
              <a:rPr lang="lv-LV" smtClean="0"/>
              <a:t>17</a:t>
            </a:fld>
            <a:endParaRPr lang="lv-LV"/>
          </a:p>
        </p:txBody>
      </p:sp>
    </p:spTree>
    <p:extLst>
      <p:ext uri="{BB962C8B-B14F-4D97-AF65-F5344CB8AC3E}">
        <p14:creationId xmlns:p14="http://schemas.microsoft.com/office/powerpoint/2010/main" val="30455505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80003"/>
          </a:xfrm>
        </p:spPr>
        <p:txBody>
          <a:bodyPr>
            <a:noAutofit/>
          </a:bodyPr>
          <a:lstStyle/>
          <a:p>
            <a:pPr algn="ctr">
              <a:lnSpc>
                <a:spcPct val="100000"/>
              </a:lnSpc>
            </a:pPr>
            <a:r>
              <a:rPr lang="lv-LV" sz="40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WHAT IS NEEDED TO SET UP </a:t>
            </a:r>
            <a:br>
              <a:rPr lang="lv-LV" sz="40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br>
            <a:r>
              <a:rPr lang="lv-LV" sz="40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AND RUN THE ALLIANCE?</a:t>
            </a:r>
            <a:r>
              <a:rPr lang="lv-LV" sz="3200"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r>
            <a:br>
              <a:rPr lang="lv-LV" sz="3200"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br>
            <a:r>
              <a:rPr lang="lv-LV" sz="16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________________________________________</a:t>
            </a:r>
            <a:endParaRPr lang="en-US" sz="32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706554"/>
            <a:ext cx="10515600" cy="4207753"/>
          </a:xfrm>
        </p:spPr>
        <p:txBody>
          <a:bodyPr>
            <a:normAutofit/>
          </a:bodyPr>
          <a:lstStyle/>
          <a:p>
            <a:pPr marL="742950" indent="-742950">
              <a:lnSpc>
                <a:spcPct val="70000"/>
              </a:lnSpc>
              <a:buAutoNum type="arabicPeriod"/>
            </a:pPr>
            <a:endParaRPr lang="lv-LV"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lgn="ctr">
              <a:lnSpc>
                <a:spcPct val="100000"/>
              </a:lnSpc>
              <a:spcBef>
                <a:spcPts val="0"/>
              </a:spcBef>
              <a:buNone/>
            </a:pPr>
            <a:r>
              <a:rPr lang="lv-LV" sz="36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MORAL SUPPORT FROM ALL OF US </a:t>
            </a:r>
          </a:p>
          <a:p>
            <a:pPr marL="0" indent="0" algn="ctr">
              <a:lnSpc>
                <a:spcPct val="100000"/>
              </a:lnSpc>
              <a:spcBef>
                <a:spcPts val="0"/>
              </a:spcBef>
              <a:buNone/>
            </a:pPr>
            <a:r>
              <a:rPr lang="lv-LV"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_______________________________________</a:t>
            </a:r>
          </a:p>
          <a:p>
            <a:pPr marL="0" indent="0" algn="ctr">
              <a:lnSpc>
                <a:spcPct val="100000"/>
              </a:lnSpc>
              <a:spcBef>
                <a:spcPts val="0"/>
              </a:spcBef>
              <a:buNone/>
            </a:pPr>
            <a:r>
              <a:rPr lang="lv-LV" sz="36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FINANCIAL SUPPORT FROM BUSINESS</a:t>
            </a:r>
          </a:p>
          <a:p>
            <a:pPr marL="0" indent="0" algn="ctr">
              <a:lnSpc>
                <a:spcPct val="100000"/>
              </a:lnSpc>
              <a:spcBef>
                <a:spcPts val="0"/>
              </a:spcBef>
              <a:buNone/>
            </a:pPr>
            <a:r>
              <a:rPr lang="lv-LV" sz="1600" b="1" dirty="0">
                <a:solidFill>
                  <a:srgbClr val="C00000"/>
                </a:solidFill>
                <a:latin typeface="Verdana" panose="020B0604030504040204" pitchFamily="34" charset="0"/>
                <a:ea typeface="Verdana" panose="020B0604030504040204" pitchFamily="34" charset="0"/>
                <a:cs typeface="Verdana" panose="020B0604030504040204" pitchFamily="34" charset="0"/>
              </a:rPr>
              <a:t>_______________________________________</a:t>
            </a:r>
            <a:endParaRPr lang="lv-LV" sz="16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lgn="ctr">
              <a:lnSpc>
                <a:spcPct val="100000"/>
              </a:lnSpc>
              <a:spcBef>
                <a:spcPts val="0"/>
              </a:spcBef>
              <a:buNone/>
            </a:pPr>
            <a:r>
              <a:rPr lang="lv-LV" sz="36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SUSTAINED MORAL AND FINANCIAL SUPPORT FROM CIVIL SOCIETY</a:t>
            </a:r>
            <a:endParaRPr lang="lv-LV" sz="36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lgn="ctr">
              <a:lnSpc>
                <a:spcPct val="70000"/>
              </a:lnSpc>
              <a:buNone/>
            </a:pPr>
            <a:endParaRPr lang="lv-LV" sz="36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p:cNvSpPr>
            <a:spLocks noGrp="1"/>
          </p:cNvSpPr>
          <p:nvPr>
            <p:ph type="ftr" sz="quarter" idx="11"/>
          </p:nvPr>
        </p:nvSpPr>
        <p:spPr/>
        <p:txBody>
          <a:bodyPr/>
          <a:lstStyle/>
          <a:p>
            <a:r>
              <a:rPr lang="lv-LV" smtClean="0"/>
              <a:t>Transparency International Latvia/Delna</a:t>
            </a:r>
            <a:endParaRPr lang="lv-LV" dirty="0"/>
          </a:p>
        </p:txBody>
      </p:sp>
      <p:sp>
        <p:nvSpPr>
          <p:cNvPr id="5" name="Slide Number Placeholder 4"/>
          <p:cNvSpPr>
            <a:spLocks noGrp="1"/>
          </p:cNvSpPr>
          <p:nvPr>
            <p:ph type="sldNum" sz="quarter" idx="12"/>
          </p:nvPr>
        </p:nvSpPr>
        <p:spPr/>
        <p:txBody>
          <a:bodyPr/>
          <a:lstStyle/>
          <a:p>
            <a:fld id="{A4D94677-F135-4C7D-A1DC-5DB9C1A74C1D}" type="slidenum">
              <a:rPr lang="lv-LV" smtClean="0"/>
              <a:t>18</a:t>
            </a:fld>
            <a:endParaRPr lang="lv-LV"/>
          </a:p>
        </p:txBody>
      </p:sp>
      <p:sp>
        <p:nvSpPr>
          <p:cNvPr id="7" name="Rectangle 6">
            <a:extLst>
              <a:ext uri="{FF2B5EF4-FFF2-40B4-BE49-F238E27FC236}">
                <a16:creationId xmlns:a16="http://schemas.microsoft.com/office/drawing/2014/main" xmlns="" id="{D74049FD-2BF8-4A35-BA7E-E39C3EFB9B6F}"/>
              </a:ext>
            </a:extLst>
          </p:cNvPr>
          <p:cNvSpPr/>
          <p:nvPr/>
        </p:nvSpPr>
        <p:spPr>
          <a:xfrm>
            <a:off x="0" y="6105832"/>
            <a:ext cx="12192000" cy="5899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Graphic 8" descr="Head with Gears">
            <a:extLst>
              <a:ext uri="{FF2B5EF4-FFF2-40B4-BE49-F238E27FC236}">
                <a16:creationId xmlns:a16="http://schemas.microsoft.com/office/drawing/2014/main" xmlns="" id="{3E4D9D3B-2A3D-49F8-9DEB-7BBF093A95A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383077" y="4776952"/>
            <a:ext cx="1293628" cy="1137354"/>
          </a:xfrm>
          <a:prstGeom prst="rect">
            <a:avLst/>
          </a:prstGeom>
        </p:spPr>
      </p:pic>
    </p:spTree>
    <p:extLst>
      <p:ext uri="{BB962C8B-B14F-4D97-AF65-F5344CB8AC3E}">
        <p14:creationId xmlns:p14="http://schemas.microsoft.com/office/powerpoint/2010/main" val="1156168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3818"/>
          </a:xfrm>
        </p:spPr>
        <p:txBody>
          <a:bodyPr>
            <a:normAutofit/>
          </a:bodyPr>
          <a:lstStyle/>
          <a:p>
            <a:pPr algn="ctr"/>
            <a:r>
              <a:rPr lang="lv-LV" sz="3200"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RAND RESEARCH COMPONENTS </a:t>
            </a:r>
            <a:br>
              <a:rPr lang="lv-LV" sz="3200"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br>
            <a:r>
              <a:rPr lang="lv-LV" sz="2800"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AND LATVIA’S MISERABLE PERFORMANCE</a:t>
            </a:r>
            <a:endParaRPr lang="lv-LV" sz="2800" i="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567543"/>
            <a:ext cx="10515600" cy="4609420"/>
          </a:xfrm>
        </p:spPr>
        <p:txBody>
          <a:bodyPr>
            <a:normAutofit fontScale="62500" lnSpcReduction="20000"/>
          </a:bodyPr>
          <a:lstStyle/>
          <a:p>
            <a:pPr marL="0" indent="0" algn="ctr">
              <a:lnSpc>
                <a:spcPct val="100000"/>
              </a:lnSpc>
              <a:spcBef>
                <a:spcPts val="0"/>
              </a:spcBef>
              <a:spcAft>
                <a:spcPts val="600"/>
              </a:spcAft>
              <a:buNone/>
            </a:pPr>
            <a:r>
              <a:rPr lang="en-GB" sz="3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ICRG</a:t>
            </a:r>
          </a:p>
          <a:p>
            <a:pPr marL="0" indent="0" algn="ctr">
              <a:lnSpc>
                <a:spcPct val="100000"/>
              </a:lnSpc>
              <a:spcBef>
                <a:spcPts val="0"/>
              </a:spcBef>
              <a:buNone/>
            </a:pPr>
            <a:r>
              <a:rPr lang="en-GB"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International Country Risk Guide</a:t>
            </a:r>
          </a:p>
          <a:p>
            <a:pPr marL="0" indent="0" algn="ctr">
              <a:lnSpc>
                <a:spcPct val="100000"/>
              </a:lnSpc>
              <a:spcBef>
                <a:spcPts val="0"/>
              </a:spcBef>
              <a:spcAft>
                <a:spcPts val="600"/>
              </a:spcAft>
              <a:buNone/>
            </a:pP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Assesses corruption within the political system</a:t>
            </a:r>
            <a:endParaRPr lang="lv-LV"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lgn="ctr">
              <a:lnSpc>
                <a:spcPct val="100000"/>
              </a:lnSpc>
              <a:spcBef>
                <a:spcPts val="0"/>
              </a:spcBef>
              <a:spcAft>
                <a:spcPts val="1200"/>
              </a:spcAft>
              <a:buNone/>
            </a:pPr>
            <a:r>
              <a:rPr lang="lv-LV"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Latvia – 28/28</a:t>
            </a:r>
            <a:endParaRPr lang="en-GB"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lgn="ctr">
              <a:lnSpc>
                <a:spcPct val="110000"/>
              </a:lnSpc>
              <a:spcBef>
                <a:spcPts val="0"/>
              </a:spcBef>
              <a:spcAft>
                <a:spcPts val="600"/>
              </a:spcAft>
              <a:buNone/>
            </a:pPr>
            <a:r>
              <a:rPr lang="en-GB" sz="3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CPI</a:t>
            </a:r>
            <a:endParaRPr lang="lv-LV" sz="3400" b="1"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a:p>
            <a:pPr marL="0" indent="0" algn="ctr">
              <a:lnSpc>
                <a:spcPct val="110000"/>
              </a:lnSpc>
              <a:spcBef>
                <a:spcPts val="0"/>
              </a:spcBef>
              <a:buNone/>
            </a:pPr>
            <a:r>
              <a:rPr lang="en-GB"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Corruption Perception Index</a:t>
            </a:r>
            <a:r>
              <a:rPr lang="en-GB"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p>
          <a:p>
            <a:pPr marL="0" indent="0" algn="ctr">
              <a:lnSpc>
                <a:spcPct val="110000"/>
              </a:lnSpc>
              <a:spcBef>
                <a:spcPts val="0"/>
              </a:spcBef>
              <a:buNone/>
            </a:pP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Focus on public sector – officials, civil service, politicians</a:t>
            </a:r>
            <a:endParaRPr lang="lv-LV"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lgn="ctr">
              <a:lnSpc>
                <a:spcPct val="110000"/>
              </a:lnSpc>
              <a:spcBef>
                <a:spcPts val="0"/>
              </a:spcBef>
              <a:spcAft>
                <a:spcPts val="1200"/>
              </a:spcAft>
              <a:buNone/>
            </a:pPr>
            <a:r>
              <a:rPr lang="lv-LV"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Latvia </a:t>
            </a:r>
            <a:r>
              <a:rPr lang="lv-LV" b="1" u="sng" dirty="0">
                <a:solidFill>
                  <a:srgbClr val="002060"/>
                </a:solidFill>
                <a:latin typeface="Verdana" panose="020B0604030504040204" pitchFamily="34" charset="0"/>
                <a:ea typeface="Verdana" panose="020B0604030504040204" pitchFamily="34" charset="0"/>
                <a:cs typeface="Verdana" panose="020B0604030504040204" pitchFamily="34" charset="0"/>
              </a:rPr>
              <a:t>– 24/28</a:t>
            </a:r>
          </a:p>
          <a:p>
            <a:pPr marL="0" indent="0" algn="ctr">
              <a:lnSpc>
                <a:spcPct val="120000"/>
              </a:lnSpc>
              <a:spcBef>
                <a:spcPts val="0"/>
              </a:spcBef>
              <a:spcAft>
                <a:spcPts val="600"/>
              </a:spcAft>
              <a:buNone/>
            </a:pPr>
            <a:r>
              <a:rPr lang="en-GB" sz="3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COC</a:t>
            </a:r>
            <a:r>
              <a:rPr lang="en-GB" sz="34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endParaRPr lang="lv-LV" sz="3400"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buNone/>
            </a:pPr>
            <a:r>
              <a:rPr lang="en-GB"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Control of Corruption Index</a:t>
            </a:r>
          </a:p>
          <a:p>
            <a:pPr marL="0" indent="0" algn="ctr">
              <a:buNone/>
            </a:pP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Perceptions </a:t>
            </a:r>
            <a:r>
              <a:rPr lang="lv-LV" dirty="0" smtClean="0">
                <a:solidFill>
                  <a:srgbClr val="002060"/>
                </a:solidFill>
                <a:latin typeface="Verdana" panose="020B0604030504040204" pitchFamily="34" charset="0"/>
                <a:ea typeface="Verdana" panose="020B0604030504040204" pitchFamily="34" charset="0"/>
                <a:cs typeface="Verdana" panose="020B0604030504040204" pitchFamily="34" charset="0"/>
              </a:rPr>
              <a:t>of</a:t>
            </a: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elites/private interests exercising</a:t>
            </a:r>
            <a:r>
              <a:rPr lang="lv-LV"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public power </a:t>
            </a:r>
            <a:endParaRPr lang="lv-LV"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for private gain</a:t>
            </a:r>
            <a:r>
              <a:rPr lang="lv-LV"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petty and grand corruption, </a:t>
            </a:r>
            <a:endParaRPr lang="lv-LV"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state capture; oligarch conversations.</a:t>
            </a:r>
            <a:endParaRPr lang="lv-LV"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lv-LV"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Latvia – 25/28</a:t>
            </a:r>
            <a:endParaRPr lang="en-GB"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p:cNvSpPr>
            <a:spLocks noGrp="1"/>
          </p:cNvSpPr>
          <p:nvPr>
            <p:ph type="ftr" sz="quarter" idx="11"/>
          </p:nvPr>
        </p:nvSpPr>
        <p:spPr/>
        <p:txBody>
          <a:bodyPr/>
          <a:lstStyle/>
          <a:p>
            <a:r>
              <a:rPr lang="lv-LV" smtClean="0"/>
              <a:t>Transparency International Latvia/Delna</a:t>
            </a:r>
            <a:endParaRPr lang="lv-LV"/>
          </a:p>
        </p:txBody>
      </p:sp>
      <p:sp>
        <p:nvSpPr>
          <p:cNvPr id="5" name="Slide Number Placeholder 4"/>
          <p:cNvSpPr>
            <a:spLocks noGrp="1"/>
          </p:cNvSpPr>
          <p:nvPr>
            <p:ph type="sldNum" sz="quarter" idx="12"/>
          </p:nvPr>
        </p:nvSpPr>
        <p:spPr/>
        <p:txBody>
          <a:bodyPr/>
          <a:lstStyle/>
          <a:p>
            <a:fld id="{A4D94677-F135-4C7D-A1DC-5DB9C1A74C1D}" type="slidenum">
              <a:rPr lang="lv-LV" smtClean="0"/>
              <a:t>2</a:t>
            </a:fld>
            <a:endParaRPr lang="lv-LV"/>
          </a:p>
        </p:txBody>
      </p:sp>
    </p:spTree>
    <p:extLst>
      <p:ext uri="{BB962C8B-B14F-4D97-AF65-F5344CB8AC3E}">
        <p14:creationId xmlns:p14="http://schemas.microsoft.com/office/powerpoint/2010/main" val="4268523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39123" y="2357632"/>
            <a:ext cx="8688858" cy="2786144"/>
          </a:xfrm>
        </p:spPr>
        <p:txBody>
          <a:bodyPr>
            <a:noAutofit/>
          </a:bodyPr>
          <a:lstStyle/>
          <a:p>
            <a:pPr lvl="1" algn="l">
              <a:lnSpc>
                <a:spcPct val="110000"/>
              </a:lnSpc>
              <a:spcBef>
                <a:spcPts val="0"/>
              </a:spcBef>
              <a:spcAft>
                <a:spcPts val="800"/>
              </a:spcAft>
            </a:pPr>
            <a:r>
              <a:rPr lang="en-GB" sz="3200" dirty="0">
                <a:solidFill>
                  <a:srgbClr val="C00000"/>
                </a:solidFill>
              </a:rPr>
              <a:t>“… in view of the weakness of the law enforcement authorities, we need to seek </a:t>
            </a:r>
            <a:r>
              <a:rPr lang="en-GB" sz="3200" b="1" dirty="0">
                <a:solidFill>
                  <a:srgbClr val="C00000"/>
                </a:solidFill>
              </a:rPr>
              <a:t>other</a:t>
            </a:r>
            <a:r>
              <a:rPr lang="en-GB" sz="3200" dirty="0">
                <a:solidFill>
                  <a:srgbClr val="C00000"/>
                </a:solidFill>
              </a:rPr>
              <a:t> </a:t>
            </a:r>
            <a:r>
              <a:rPr lang="lv-LV" sz="3200" b="1" dirty="0">
                <a:solidFill>
                  <a:srgbClr val="C00000"/>
                </a:solidFill>
                <a:latin typeface="Verdana" panose="020B0604030504040204" pitchFamily="34" charset="0"/>
                <a:ea typeface="Verdana" panose="020B0604030504040204" pitchFamily="34" charset="0"/>
                <a:cs typeface="Verdana" panose="020B0604030504040204" pitchFamily="34" charset="0"/>
              </a:rPr>
              <a:t>instruments</a:t>
            </a:r>
            <a:r>
              <a:rPr lang="en-GB" sz="3200" b="1"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n-GB" sz="3200" dirty="0">
                <a:solidFill>
                  <a:srgbClr val="C00000"/>
                </a:solidFill>
                <a:latin typeface="Verdana" panose="020B0604030504040204" pitchFamily="34" charset="0"/>
                <a:ea typeface="Verdana" panose="020B0604030504040204" pitchFamily="34" charset="0"/>
                <a:cs typeface="Verdana" panose="020B0604030504040204" pitchFamily="34" charset="0"/>
              </a:rPr>
              <a:t>for society </a:t>
            </a:r>
            <a:r>
              <a:rPr lang="en-GB" sz="3200" dirty="0">
                <a:solidFill>
                  <a:srgbClr val="C00000"/>
                </a:solidFill>
              </a:rPr>
              <a:t>to guard </a:t>
            </a:r>
            <a:r>
              <a:rPr lang="en-US" sz="3200" dirty="0">
                <a:solidFill>
                  <a:srgbClr val="C00000"/>
                </a:solidFill>
              </a:rPr>
              <a:t>itself </a:t>
            </a:r>
            <a:r>
              <a:rPr lang="en-GB" sz="3200" dirty="0">
                <a:solidFill>
                  <a:srgbClr val="C00000"/>
                </a:solidFill>
              </a:rPr>
              <a:t>against the evil of the systemic corruption that can destroy Latvia."</a:t>
            </a:r>
            <a:r>
              <a:rPr lang="en-GB" sz="3200" dirty="0">
                <a:solidFill>
                  <a:srgbClr val="C00000"/>
                </a:solidFill>
                <a:effectLst/>
              </a:rPr>
              <a:t> </a:t>
            </a:r>
            <a:endParaRPr lang="lv-LV" sz="3200"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Footer Placeholder 5"/>
          <p:cNvSpPr>
            <a:spLocks noGrp="1"/>
          </p:cNvSpPr>
          <p:nvPr>
            <p:ph type="ftr" sz="quarter" idx="11"/>
          </p:nvPr>
        </p:nvSpPr>
        <p:spPr>
          <a:xfrm>
            <a:off x="4038600" y="6356349"/>
            <a:ext cx="4114800" cy="365125"/>
          </a:xfrm>
        </p:spPr>
        <p:txBody>
          <a:bodyPr/>
          <a:lstStyle/>
          <a:p>
            <a:r>
              <a:rPr lang="lv-LV" dirty="0" smtClean="0">
                <a:latin typeface="+mj-lt"/>
              </a:rPr>
              <a:t>Transparency International Latvia/Delna</a:t>
            </a:r>
            <a:endParaRPr lang="lv-LV" dirty="0">
              <a:latin typeface="+mj-lt"/>
            </a:endParaRPr>
          </a:p>
        </p:txBody>
      </p:sp>
      <p:sp>
        <p:nvSpPr>
          <p:cNvPr id="7" name="Slide Number Placeholder 6"/>
          <p:cNvSpPr>
            <a:spLocks noGrp="1"/>
          </p:cNvSpPr>
          <p:nvPr>
            <p:ph type="sldNum" sz="quarter" idx="12"/>
          </p:nvPr>
        </p:nvSpPr>
        <p:spPr/>
        <p:txBody>
          <a:bodyPr/>
          <a:lstStyle/>
          <a:p>
            <a:fld id="{A4D94677-F135-4C7D-A1DC-5DB9C1A74C1D}" type="slidenum">
              <a:rPr lang="lv-LV" smtClean="0"/>
              <a:t>3</a:t>
            </a:fld>
            <a:endParaRPr lang="lv-LV" dirty="0"/>
          </a:p>
        </p:txBody>
      </p:sp>
      <p:sp>
        <p:nvSpPr>
          <p:cNvPr id="13" name="Rectangle 12">
            <a:extLst>
              <a:ext uri="{FF2B5EF4-FFF2-40B4-BE49-F238E27FC236}">
                <a16:creationId xmlns:a16="http://schemas.microsoft.com/office/drawing/2014/main" xmlns="" id="{FE83F68A-0B23-40D6-AC7A-10518B63BA30}"/>
              </a:ext>
            </a:extLst>
          </p:cNvPr>
          <p:cNvSpPr/>
          <p:nvPr/>
        </p:nvSpPr>
        <p:spPr>
          <a:xfrm>
            <a:off x="0" y="6105832"/>
            <a:ext cx="12192000" cy="5899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itle 1">
            <a:extLst>
              <a:ext uri="{FF2B5EF4-FFF2-40B4-BE49-F238E27FC236}">
                <a16:creationId xmlns:a16="http://schemas.microsoft.com/office/drawing/2014/main" xmlns="" id="{D52CFEC7-719C-44F3-B3A0-F49EAAB5506E}"/>
              </a:ext>
            </a:extLst>
          </p:cNvPr>
          <p:cNvSpPr txBox="1">
            <a:spLocks/>
          </p:cNvSpPr>
          <p:nvPr/>
        </p:nvSpPr>
        <p:spPr>
          <a:xfrm>
            <a:off x="838199" y="840546"/>
            <a:ext cx="9941405"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lv-LV" sz="3600" i="1" dirty="0">
                <a:solidFill>
                  <a:srgbClr val="002060"/>
                </a:solidFill>
                <a:latin typeface="Verdana" panose="020B0604030504040204" pitchFamily="34" charset="0"/>
                <a:ea typeface="Verdana" panose="020B0604030504040204" pitchFamily="34" charset="0"/>
                <a:cs typeface="Verdana" panose="020B0604030504040204" pitchFamily="34" charset="0"/>
              </a:rPr>
              <a:t>Nellija Ločmele - News Magazine IR #35:</a:t>
            </a:r>
          </a:p>
        </p:txBody>
      </p:sp>
      <p:pic>
        <p:nvPicPr>
          <p:cNvPr id="8" name="Picture 2" descr="Nellija Ločmele">
            <a:extLst>
              <a:ext uri="{FF2B5EF4-FFF2-40B4-BE49-F238E27FC236}">
                <a16:creationId xmlns:a16="http://schemas.microsoft.com/office/drawing/2014/main" xmlns="" id="{5656A49D-A5BC-44A3-AD2C-C8884B975CD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014" y="2986046"/>
            <a:ext cx="1529315" cy="1529315"/>
          </a:xfrm>
          <a:prstGeom prst="flowChartConnector">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295643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9229"/>
            <a:ext cx="10515600" cy="1077685"/>
          </a:xfrm>
        </p:spPr>
        <p:txBody>
          <a:bodyPr>
            <a:normAutofit fontScale="90000"/>
          </a:bodyPr>
          <a:lstStyle/>
          <a:p>
            <a:r>
              <a:rPr lang="lv-LV" i="1" dirty="0">
                <a:solidFill>
                  <a:srgbClr val="002060"/>
                </a:solidFill>
                <a:latin typeface="Verdana" panose="020B0604030504040204" pitchFamily="34" charset="0"/>
                <a:ea typeface="Verdana" panose="020B0604030504040204" pitchFamily="34" charset="0"/>
                <a:cs typeface="Verdana" panose="020B0604030504040204" pitchFamily="34" charset="0"/>
              </a:rPr>
              <a:t>WHAT KIND OF OTHER INSTRUMENT</a:t>
            </a:r>
            <a:r>
              <a:rPr lang="lv-LV" sz="5400" i="1" dirty="0">
                <a:solidFill>
                  <a:srgbClr val="002060"/>
                </a:solidFill>
                <a:latin typeface="Verdana" panose="020B0604030504040204" pitchFamily="34" charset="0"/>
                <a:ea typeface="Verdana" panose="020B0604030504040204" pitchFamily="34" charset="0"/>
                <a:cs typeface="Verdana" panose="020B0604030504040204" pitchFamily="34" charset="0"/>
              </a:rPr>
              <a:t>?</a:t>
            </a:r>
            <a:r>
              <a:rPr lang="lv-LV" sz="5400" dirty="0">
                <a:solidFill>
                  <a:srgbClr val="C00000"/>
                </a:solidFill>
                <a:latin typeface="Verdana" panose="020B0604030504040204" pitchFamily="34" charset="0"/>
                <a:ea typeface="Verdana" panose="020B0604030504040204" pitchFamily="34" charset="0"/>
                <a:cs typeface="Verdana" panose="020B0604030504040204" pitchFamily="34" charset="0"/>
              </a:rPr>
              <a:t/>
            </a:r>
            <a:br>
              <a:rPr lang="lv-LV" sz="5400" dirty="0">
                <a:solidFill>
                  <a:srgbClr val="C00000"/>
                </a:solidFill>
                <a:latin typeface="Verdana" panose="020B0604030504040204" pitchFamily="34" charset="0"/>
                <a:ea typeface="Verdana" panose="020B0604030504040204" pitchFamily="34" charset="0"/>
                <a:cs typeface="Verdana" panose="020B0604030504040204" pitchFamily="34" charset="0"/>
              </a:rPr>
            </a:br>
            <a:endParaRPr lang="lv-LV" dirty="0"/>
          </a:p>
        </p:txBody>
      </p:sp>
      <p:sp>
        <p:nvSpPr>
          <p:cNvPr id="3" name="Content Placeholder 2"/>
          <p:cNvSpPr>
            <a:spLocks noGrp="1"/>
          </p:cNvSpPr>
          <p:nvPr>
            <p:ph idx="1"/>
          </p:nvPr>
        </p:nvSpPr>
        <p:spPr>
          <a:xfrm>
            <a:off x="838200" y="1436914"/>
            <a:ext cx="10515600" cy="4740049"/>
          </a:xfrm>
        </p:spPr>
        <p:txBody>
          <a:bodyPr>
            <a:normAutofit/>
          </a:bodyPr>
          <a:lstStyle/>
          <a:p>
            <a:pPr marL="0" indent="0" algn="ctr">
              <a:lnSpc>
                <a:spcPct val="150000"/>
              </a:lnSpc>
              <a:spcBef>
                <a:spcPts val="0"/>
              </a:spcBef>
              <a:spcAft>
                <a:spcPts val="1200"/>
              </a:spcAft>
              <a:buNone/>
            </a:pPr>
            <a:r>
              <a:rPr lang="en-GB" sz="2000" b="1" i="1" dirty="0">
                <a:solidFill>
                  <a:srgbClr val="C00000"/>
                </a:solidFill>
                <a:latin typeface="Verdana" panose="020B0604030504040204" pitchFamily="34" charset="0"/>
                <a:ea typeface="Verdana" panose="020B0604030504040204" pitchFamily="34" charset="0"/>
                <a:cs typeface="Verdana" panose="020B0604030504040204" pitchFamily="34" charset="0"/>
              </a:rPr>
              <a:t>Robert Barrington, Executive Director, Transparency </a:t>
            </a:r>
            <a:r>
              <a:rPr lang="lv-LV" sz="2000"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I</a:t>
            </a:r>
            <a:r>
              <a:rPr lang="en-GB" sz="2000" b="1" i="1"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nternational</a:t>
            </a:r>
            <a:r>
              <a:rPr lang="en-GB" sz="2000"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/UK</a:t>
            </a:r>
            <a:endParaRPr lang="en-GB" sz="2000" b="1"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marL="0" indent="0" algn="ctr">
              <a:lnSpc>
                <a:spcPct val="100000"/>
              </a:lnSpc>
              <a:spcBef>
                <a:spcPts val="1200"/>
              </a:spcBef>
              <a:spcAft>
                <a:spcPts val="600"/>
              </a:spcAft>
              <a:buNone/>
            </a:pPr>
            <a:r>
              <a:rPr lang="lv-LV" sz="3200"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r>
              <a:rPr lang="en-GB" sz="3200"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Neither government, nor business, nor civil society can solve the challenge of corruption by working alone.  We need a genuine partnership if we are going to succeed.» </a:t>
            </a:r>
            <a:endParaRPr lang="lv-LV" sz="3200" i="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lgn="ctr">
              <a:lnSpc>
                <a:spcPct val="100000"/>
              </a:lnSpc>
              <a:spcBef>
                <a:spcPts val="1200"/>
              </a:spcBef>
              <a:spcAft>
                <a:spcPts val="600"/>
              </a:spcAft>
              <a:buNone/>
            </a:pPr>
            <a:r>
              <a:rPr lang="lv-LV" sz="1400" b="1" i="1" dirty="0" smtClean="0">
                <a:ln w="22225">
                  <a:solidFill>
                    <a:schemeClr val="accent2"/>
                  </a:solidFill>
                  <a:prstDash val="solid"/>
                </a:ln>
                <a:solidFill>
                  <a:schemeClr val="accent2">
                    <a:lumMod val="40000"/>
                    <a:lumOff val="60000"/>
                  </a:schemeClr>
                </a:solidFill>
                <a:effectLst>
                  <a:glow rad="101600">
                    <a:srgbClr val="002060">
                      <a:alpha val="60000"/>
                    </a:srgbClr>
                  </a:glow>
                </a:effectLst>
                <a:latin typeface="Verdana" panose="020B0604030504040204" pitchFamily="34" charset="0"/>
                <a:ea typeface="Verdana" panose="020B0604030504040204" pitchFamily="34" charset="0"/>
                <a:cs typeface="Verdana" panose="020B0604030504040204" pitchFamily="34" charset="0"/>
              </a:rPr>
              <a:t>_________________________________________________________________________________</a:t>
            </a:r>
            <a:endParaRPr lang="en-GB" sz="1400" i="1" dirty="0" smtClean="0">
              <a:ln w="28575">
                <a:solidFill>
                  <a:srgbClr val="002060"/>
                </a:solidFill>
              </a:ln>
              <a:solidFill>
                <a:srgbClr val="002060"/>
              </a:solidFill>
              <a:effectLst>
                <a:glow rad="101600">
                  <a:srgbClr val="002060">
                    <a:alpha val="60000"/>
                  </a:srgbClr>
                </a:glow>
              </a:effectLst>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GB" sz="4000" i="1" dirty="0" smtClean="0">
                <a:solidFill>
                  <a:srgbClr val="C00000"/>
                </a:solidFill>
                <a:effectLst>
                  <a:glow rad="228600">
                    <a:schemeClr val="accent4">
                      <a:satMod val="175000"/>
                      <a:alpha val="40000"/>
                    </a:schemeClr>
                  </a:glow>
                </a:effectLst>
                <a:latin typeface="Verdana" panose="020B0604030504040204" pitchFamily="34" charset="0"/>
                <a:ea typeface="Verdana" panose="020B0604030504040204" pitchFamily="34" charset="0"/>
                <a:cs typeface="Verdana" panose="020B0604030504040204" pitchFamily="34" charset="0"/>
              </a:rPr>
              <a:t>We need an alliance against corruption </a:t>
            </a:r>
          </a:p>
          <a:p>
            <a:pPr marL="0" indent="0" algn="ctr">
              <a:buNone/>
            </a:pPr>
            <a:r>
              <a:rPr lang="en-GB" sz="4000" i="1" dirty="0" smtClean="0">
                <a:solidFill>
                  <a:srgbClr val="C00000"/>
                </a:solidFill>
                <a:effectLst>
                  <a:glow rad="228600">
                    <a:schemeClr val="accent4">
                      <a:satMod val="175000"/>
                      <a:alpha val="40000"/>
                    </a:schemeClr>
                  </a:glow>
                </a:effectLst>
                <a:latin typeface="Verdana" panose="020B0604030504040204" pitchFamily="34" charset="0"/>
                <a:ea typeface="Verdana" panose="020B0604030504040204" pitchFamily="34" charset="0"/>
                <a:cs typeface="Verdana" panose="020B0604030504040204" pitchFamily="34" charset="0"/>
              </a:rPr>
              <a:t>for an honest Latvia</a:t>
            </a:r>
            <a:r>
              <a:rPr lang="lv-LV" sz="4000" i="1" dirty="0" smtClean="0">
                <a:solidFill>
                  <a:srgbClr val="C00000"/>
                </a:solidFill>
                <a:effectLst>
                  <a:glow rad="228600">
                    <a:schemeClr val="accent4">
                      <a:satMod val="175000"/>
                      <a:alpha val="40000"/>
                    </a:schemeClr>
                  </a:glow>
                </a:effectLst>
                <a:latin typeface="Verdana" panose="020B0604030504040204" pitchFamily="34" charset="0"/>
                <a:ea typeface="Verdana" panose="020B0604030504040204" pitchFamily="34" charset="0"/>
                <a:cs typeface="Verdana" panose="020B0604030504040204" pitchFamily="34" charset="0"/>
              </a:rPr>
              <a:t>!</a:t>
            </a:r>
            <a:endParaRPr lang="en-GB" sz="4000" i="1" dirty="0">
              <a:effectLst>
                <a:glow rad="228600">
                  <a:schemeClr val="accent4">
                    <a:satMod val="175000"/>
                    <a:alpha val="40000"/>
                  </a:schemeClr>
                </a:glow>
              </a:effectLst>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p:cNvSpPr>
            <a:spLocks noGrp="1"/>
          </p:cNvSpPr>
          <p:nvPr>
            <p:ph type="ftr" sz="quarter" idx="11"/>
          </p:nvPr>
        </p:nvSpPr>
        <p:spPr/>
        <p:txBody>
          <a:bodyPr/>
          <a:lstStyle/>
          <a:p>
            <a:r>
              <a:rPr lang="lv-LV" dirty="0" smtClean="0"/>
              <a:t>Transparency International Latvia/Delna</a:t>
            </a:r>
            <a:endParaRPr lang="lv-LV" dirty="0"/>
          </a:p>
        </p:txBody>
      </p:sp>
      <p:sp>
        <p:nvSpPr>
          <p:cNvPr id="5" name="Slide Number Placeholder 4"/>
          <p:cNvSpPr>
            <a:spLocks noGrp="1"/>
          </p:cNvSpPr>
          <p:nvPr>
            <p:ph type="sldNum" sz="quarter" idx="12"/>
          </p:nvPr>
        </p:nvSpPr>
        <p:spPr/>
        <p:txBody>
          <a:bodyPr/>
          <a:lstStyle/>
          <a:p>
            <a:fld id="{A4D94677-F135-4C7D-A1DC-5DB9C1A74C1D}" type="slidenum">
              <a:rPr lang="lv-LV" smtClean="0"/>
              <a:t>4</a:t>
            </a:fld>
            <a:endParaRPr lang="lv-LV"/>
          </a:p>
        </p:txBody>
      </p:sp>
    </p:spTree>
    <p:extLst>
      <p:ext uri="{BB962C8B-B14F-4D97-AF65-F5344CB8AC3E}">
        <p14:creationId xmlns:p14="http://schemas.microsoft.com/office/powerpoint/2010/main" val="2299697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5400"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THE ALLIANCE</a:t>
            </a:r>
            <a:endParaRPr lang="lv-LV" sz="5400" i="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fontScale="92500" lnSpcReduction="10000"/>
          </a:bodyPr>
          <a:lstStyle/>
          <a:p>
            <a:pPr marL="0" indent="0">
              <a:spcBef>
                <a:spcPts val="0"/>
              </a:spcBef>
              <a:buNone/>
            </a:pPr>
            <a:r>
              <a:rPr lang="lv-LV" dirty="0" smtClean="0"/>
              <a:t>		</a:t>
            </a:r>
          </a:p>
          <a:p>
            <a:pPr marL="0" indent="0">
              <a:spcBef>
                <a:spcPts val="0"/>
              </a:spcBef>
              <a:buNone/>
            </a:pPr>
            <a:r>
              <a:rPr lang="lv-LV" dirty="0"/>
              <a:t>	</a:t>
            </a:r>
            <a:r>
              <a:rPr lang="lv-LV" dirty="0" smtClean="0"/>
              <a:t>	</a:t>
            </a:r>
            <a:r>
              <a:rPr lang="en-GB" dirty="0" smtClean="0"/>
              <a:t>			</a:t>
            </a:r>
            <a:r>
              <a:rPr lang="lv-LV" sz="4400" b="1" dirty="0" smtClean="0"/>
              <a:t>  	   </a:t>
            </a:r>
            <a:r>
              <a:rPr lang="en-GB" sz="4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Law</a:t>
            </a:r>
            <a:r>
              <a:rPr lang="lv-LV" sz="4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n-GB" sz="4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Enforcement</a:t>
            </a:r>
          </a:p>
          <a:p>
            <a:pPr marL="0" indent="0">
              <a:spcBef>
                <a:spcPts val="0"/>
              </a:spcBef>
              <a:buNone/>
            </a:pPr>
            <a:r>
              <a:rPr lang="lv-LV" sz="4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n-GB" sz="4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Lawmakers </a:t>
            </a:r>
            <a:r>
              <a:rPr lang="lv-LV" sz="4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n-GB" sz="4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Agencies </a:t>
            </a:r>
            <a:r>
              <a:rPr lang="en-GB" sz="4400" b="1" dirty="0" smtClean="0">
                <a:latin typeface="Verdana" panose="020B0604030504040204" pitchFamily="34" charset="0"/>
                <a:ea typeface="Verdana" panose="020B0604030504040204" pitchFamily="34" charset="0"/>
                <a:cs typeface="Verdana" panose="020B0604030504040204" pitchFamily="34" charset="0"/>
              </a:rPr>
              <a:t>	</a:t>
            </a:r>
            <a:endParaRPr lang="lv-LV" sz="4400" b="1" dirty="0" smtClean="0">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buNone/>
            </a:pPr>
            <a:r>
              <a:rPr lang="lv-LV" sz="4400" b="1" dirty="0" smtClean="0">
                <a:latin typeface="Verdana" panose="020B0604030504040204" pitchFamily="34" charset="0"/>
                <a:ea typeface="Verdana" panose="020B0604030504040204" pitchFamily="34" charset="0"/>
                <a:cs typeface="Verdana" panose="020B0604030504040204" pitchFamily="34" charset="0"/>
              </a:rPr>
              <a:t>			</a:t>
            </a:r>
            <a:endParaRPr lang="lv-LV" sz="4400" b="1"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buNone/>
            </a:pPr>
            <a:r>
              <a:rPr lang="lv-LV" sz="4800" b="1" i="1" dirty="0" smtClean="0">
                <a:solidFill>
                  <a:schemeClr val="bg2">
                    <a:lumMod val="25000"/>
                  </a:schemeClr>
                </a:solidFill>
                <a:effectLst>
                  <a:glow rad="101600">
                    <a:schemeClr val="accent6">
                      <a:lumMod val="75000"/>
                      <a:alpha val="60000"/>
                    </a:schemeClr>
                  </a:glow>
                </a:effectLst>
                <a:latin typeface="Verdana" panose="020B0604030504040204" pitchFamily="34" charset="0"/>
                <a:ea typeface="Verdana" panose="020B0604030504040204" pitchFamily="34" charset="0"/>
                <a:cs typeface="Verdana" panose="020B0604030504040204" pitchFamily="34" charset="0"/>
              </a:rPr>
              <a:t>CORRUPTION</a:t>
            </a:r>
          </a:p>
          <a:p>
            <a:pPr marL="0" indent="0" algn="ctr">
              <a:spcBef>
                <a:spcPts val="0"/>
              </a:spcBef>
              <a:buNone/>
            </a:pPr>
            <a:endParaRPr lang="lv-LV" sz="4400" b="1" i="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buNone/>
            </a:pPr>
            <a:r>
              <a:rPr lang="lv-LV" sz="4400" b="1" i="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a:t>
            </a:r>
            <a:r>
              <a:rPr lang="lv-LV" sz="4400" b="1" i="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n-GB" sz="4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Civil Society</a:t>
            </a:r>
            <a:r>
              <a:rPr lang="en-GB" sz="4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GB" sz="4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Business</a:t>
            </a:r>
            <a:endParaRPr lang="en-GB" sz="44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p:cNvSpPr>
            <a:spLocks noGrp="1"/>
          </p:cNvSpPr>
          <p:nvPr>
            <p:ph type="ftr" sz="quarter" idx="11"/>
          </p:nvPr>
        </p:nvSpPr>
        <p:spPr/>
        <p:txBody>
          <a:bodyPr/>
          <a:lstStyle/>
          <a:p>
            <a:r>
              <a:rPr lang="lv-LV" smtClean="0"/>
              <a:t>Transparency International Latvia/Delna</a:t>
            </a:r>
            <a:endParaRPr lang="lv-LV"/>
          </a:p>
        </p:txBody>
      </p:sp>
      <p:sp>
        <p:nvSpPr>
          <p:cNvPr id="5" name="Slide Number Placeholder 4"/>
          <p:cNvSpPr>
            <a:spLocks noGrp="1"/>
          </p:cNvSpPr>
          <p:nvPr>
            <p:ph type="sldNum" sz="quarter" idx="12"/>
          </p:nvPr>
        </p:nvSpPr>
        <p:spPr/>
        <p:txBody>
          <a:bodyPr/>
          <a:lstStyle/>
          <a:p>
            <a:fld id="{A4D94677-F135-4C7D-A1DC-5DB9C1A74C1D}" type="slidenum">
              <a:rPr lang="lv-LV" smtClean="0"/>
              <a:t>5</a:t>
            </a:fld>
            <a:endParaRPr lang="lv-LV"/>
          </a:p>
        </p:txBody>
      </p:sp>
    </p:spTree>
    <p:extLst>
      <p:ext uri="{BB962C8B-B14F-4D97-AF65-F5344CB8AC3E}">
        <p14:creationId xmlns:p14="http://schemas.microsoft.com/office/powerpoint/2010/main" val="3369742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5846"/>
          </a:xfrm>
        </p:spPr>
        <p:txBody>
          <a:bodyPr>
            <a:normAutofit/>
          </a:bodyPr>
          <a:lstStyle/>
          <a:p>
            <a:pPr algn="ctr"/>
            <a:r>
              <a:rPr lang="lv-LV" sz="40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AIMS OF THE ALLIANCE?</a:t>
            </a:r>
            <a:endParaRPr lang="lv-LV" sz="4000"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240972"/>
            <a:ext cx="10515600" cy="4935991"/>
          </a:xfrm>
        </p:spPr>
        <p:txBody>
          <a:bodyPr>
            <a:normAutofit/>
          </a:bodyPr>
          <a:lstStyle/>
          <a:p>
            <a:pPr lvl="1">
              <a:lnSpc>
                <a:spcPct val="100000"/>
              </a:lnSpc>
              <a:spcBef>
                <a:spcPts val="0"/>
              </a:spcBef>
              <a:spcAft>
                <a:spcPts val="800"/>
              </a:spcAft>
            </a:pP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Dismantle society’s tolerant attitude </a:t>
            </a:r>
            <a:r>
              <a:rPr lang="lv-LV" dirty="0" smtClean="0">
                <a:solidFill>
                  <a:srgbClr val="002060"/>
                </a:solidFill>
                <a:latin typeface="Verdana" panose="020B0604030504040204" pitchFamily="34" charset="0"/>
                <a:ea typeface="Verdana" panose="020B0604030504040204" pitchFamily="34" charset="0"/>
                <a:cs typeface="Verdana" panose="020B0604030504040204" pitchFamily="34" charset="0"/>
              </a:rPr>
              <a:t>to </a:t>
            </a: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corruption.</a:t>
            </a:r>
          </a:p>
          <a:p>
            <a:pPr lvl="1">
              <a:lnSpc>
                <a:spcPct val="100000"/>
              </a:lnSpc>
              <a:spcBef>
                <a:spcPts val="0"/>
              </a:spcBef>
              <a:spcAft>
                <a:spcPts val="800"/>
              </a:spcAft>
            </a:pP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Counter corruption–permissive arguments.</a:t>
            </a:r>
          </a:p>
          <a:p>
            <a:pPr lvl="1">
              <a:lnSpc>
                <a:spcPct val="100000"/>
              </a:lnSpc>
              <a:spcBef>
                <a:spcPts val="0"/>
              </a:spcBef>
              <a:spcAft>
                <a:spcPts val="800"/>
              </a:spcAft>
            </a:pP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Mobilise society for action against corruption.</a:t>
            </a:r>
          </a:p>
          <a:p>
            <a:pPr lvl="1">
              <a:lnSpc>
                <a:spcPct val="100000"/>
              </a:lnSpc>
              <a:spcBef>
                <a:spcPts val="0"/>
              </a:spcBef>
              <a:spcAft>
                <a:spcPts val="800"/>
              </a:spcAft>
            </a:pP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Promote legislation that helps uncover the corrupt. </a:t>
            </a:r>
          </a:p>
          <a:p>
            <a:pPr lvl="1">
              <a:lnSpc>
                <a:spcPct val="100000"/>
              </a:lnSpc>
              <a:spcBef>
                <a:spcPts val="0"/>
              </a:spcBef>
              <a:spcAft>
                <a:spcPts val="800"/>
              </a:spcAft>
            </a:pP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Support free, fair and transparent competition. </a:t>
            </a:r>
          </a:p>
          <a:p>
            <a:pPr lvl="1">
              <a:lnSpc>
                <a:spcPct val="100000"/>
              </a:lnSpc>
              <a:spcBef>
                <a:spcPts val="0"/>
              </a:spcBef>
              <a:spcAft>
                <a:spcPts val="800"/>
              </a:spcAft>
            </a:pP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Remove bureaucratic obstacles to business development.</a:t>
            </a:r>
          </a:p>
          <a:p>
            <a:pPr lvl="1">
              <a:lnSpc>
                <a:spcPct val="100000"/>
              </a:lnSpc>
              <a:spcBef>
                <a:spcPts val="0"/>
              </a:spcBef>
              <a:spcAft>
                <a:spcPts val="800"/>
              </a:spcAft>
            </a:pP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Reform the court system – improve transparency</a:t>
            </a:r>
          </a:p>
          <a:p>
            <a:pPr marL="457200" lvl="1" indent="0">
              <a:lnSpc>
                <a:spcPct val="100000"/>
              </a:lnSpc>
              <a:spcBef>
                <a:spcPts val="0"/>
              </a:spcBef>
              <a:spcAft>
                <a:spcPts val="800"/>
              </a:spcAft>
              <a:buNone/>
            </a:pP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quality, effectiveness. </a:t>
            </a:r>
            <a:endParaRPr lang="en-GB"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Footer Placeholder 5"/>
          <p:cNvSpPr>
            <a:spLocks noGrp="1"/>
          </p:cNvSpPr>
          <p:nvPr>
            <p:ph type="ftr" sz="quarter" idx="11"/>
          </p:nvPr>
        </p:nvSpPr>
        <p:spPr/>
        <p:txBody>
          <a:bodyPr/>
          <a:lstStyle/>
          <a:p>
            <a:r>
              <a:rPr lang="lv-LV" smtClean="0"/>
              <a:t>Transparency International Latvia/Delna</a:t>
            </a:r>
            <a:endParaRPr lang="lv-LV" dirty="0"/>
          </a:p>
        </p:txBody>
      </p:sp>
      <p:sp>
        <p:nvSpPr>
          <p:cNvPr id="7" name="Slide Number Placeholder 6"/>
          <p:cNvSpPr>
            <a:spLocks noGrp="1"/>
          </p:cNvSpPr>
          <p:nvPr>
            <p:ph type="sldNum" sz="quarter" idx="12"/>
          </p:nvPr>
        </p:nvSpPr>
        <p:spPr/>
        <p:txBody>
          <a:bodyPr/>
          <a:lstStyle/>
          <a:p>
            <a:fld id="{A4D94677-F135-4C7D-A1DC-5DB9C1A74C1D}" type="slidenum">
              <a:rPr lang="lv-LV" smtClean="0"/>
              <a:t>6</a:t>
            </a:fld>
            <a:endParaRPr lang="lv-LV" dirty="0"/>
          </a:p>
        </p:txBody>
      </p:sp>
      <p:sp>
        <p:nvSpPr>
          <p:cNvPr id="9" name="Rectangle 8">
            <a:extLst>
              <a:ext uri="{FF2B5EF4-FFF2-40B4-BE49-F238E27FC236}">
                <a16:creationId xmlns:a16="http://schemas.microsoft.com/office/drawing/2014/main" xmlns="" id="{302D40AC-45B3-47AE-BD46-6BBE0FDAE559}"/>
              </a:ext>
            </a:extLst>
          </p:cNvPr>
          <p:cNvSpPr/>
          <p:nvPr/>
        </p:nvSpPr>
        <p:spPr>
          <a:xfrm>
            <a:off x="0" y="6105832"/>
            <a:ext cx="12192000" cy="5899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Graphic 4" descr="Gears">
            <a:extLst>
              <a:ext uri="{FF2B5EF4-FFF2-40B4-BE49-F238E27FC236}">
                <a16:creationId xmlns:a16="http://schemas.microsoft.com/office/drawing/2014/main" xmlns="" id="{58F24488-1390-427E-A6DC-C3FC014138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rot="20975036">
            <a:off x="6096000" y="5249210"/>
            <a:ext cx="1752600" cy="756528"/>
          </a:xfrm>
          <a:prstGeom prst="rect">
            <a:avLst/>
          </a:prstGeom>
        </p:spPr>
      </p:pic>
      <p:pic>
        <p:nvPicPr>
          <p:cNvPr id="11" name="Graphic 10" descr="Gears">
            <a:extLst>
              <a:ext uri="{FF2B5EF4-FFF2-40B4-BE49-F238E27FC236}">
                <a16:creationId xmlns:a16="http://schemas.microsoft.com/office/drawing/2014/main" xmlns="" id="{2B36CCBE-7A3F-4269-985A-2E200613312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rot="20540057">
            <a:off x="6980555" y="5356020"/>
            <a:ext cx="1519775" cy="628854"/>
          </a:xfrm>
          <a:prstGeom prst="rect">
            <a:avLst/>
          </a:prstGeom>
        </p:spPr>
      </p:pic>
    </p:spTree>
    <p:extLst>
      <p:ext uri="{BB962C8B-B14F-4D97-AF65-F5344CB8AC3E}">
        <p14:creationId xmlns:p14="http://schemas.microsoft.com/office/powerpoint/2010/main" val="1639946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40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HOW TO GET CIVIL SOCIETY INVOLVED?</a:t>
            </a:r>
            <a:endParaRPr lang="en-US" sz="4000"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2090057"/>
            <a:ext cx="10515600" cy="4015775"/>
          </a:xfrm>
        </p:spPr>
        <p:txBody>
          <a:bodyPr>
            <a:normAutofit fontScale="77500" lnSpcReduction="20000"/>
          </a:bodyPr>
          <a:lstStyle/>
          <a:p>
            <a:pPr>
              <a:lnSpc>
                <a:spcPct val="100000"/>
              </a:lnSpc>
              <a:spcBef>
                <a:spcPts val="0"/>
              </a:spcBef>
              <a:spcAft>
                <a:spcPts val="1200"/>
              </a:spcAft>
            </a:pPr>
            <a:r>
              <a:rPr lang="en-GB"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Raise society’s awareness of the high cost of corruption to each of us.</a:t>
            </a:r>
          </a:p>
          <a:p>
            <a:pPr>
              <a:lnSpc>
                <a:spcPct val="100000"/>
              </a:lnSpc>
              <a:spcBef>
                <a:spcPts val="0"/>
              </a:spcBef>
              <a:spcAft>
                <a:spcPts val="1200"/>
              </a:spcAft>
            </a:pPr>
            <a:r>
              <a:rPr lang="en-GB"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By safeguarding identity and provision of comprehensive legal and financial protection. </a:t>
            </a:r>
          </a:p>
          <a:p>
            <a:pPr>
              <a:lnSpc>
                <a:spcPct val="100000"/>
              </a:lnSpc>
              <a:spcBef>
                <a:spcPts val="0"/>
              </a:spcBef>
              <a:spcAft>
                <a:spcPts val="1200"/>
              </a:spcAft>
            </a:pPr>
            <a:r>
              <a:rPr lang="en-GB"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Catch the thief - blow your whistle as in past days did policemen!</a:t>
            </a:r>
          </a:p>
          <a:p>
            <a:pPr>
              <a:lnSpc>
                <a:spcPct val="120000"/>
              </a:lnSpc>
              <a:spcBef>
                <a:spcPts val="0"/>
              </a:spcBef>
            </a:pPr>
            <a:r>
              <a:rPr lang="en-GB" sz="3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Stop unfair play -  blow your whistle as referees do the world over!</a:t>
            </a:r>
          </a:p>
          <a:p>
            <a:pPr marL="0" indent="0" algn="ctr">
              <a:lnSpc>
                <a:spcPct val="100000"/>
              </a:lnSpc>
              <a:spcBef>
                <a:spcPts val="0"/>
              </a:spcBef>
              <a:spcAft>
                <a:spcPts val="1200"/>
              </a:spcAft>
              <a:buNone/>
            </a:pPr>
            <a:endParaRPr lang="en-GB" sz="30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lgn="ctr">
              <a:lnSpc>
                <a:spcPct val="100000"/>
              </a:lnSpc>
              <a:spcBef>
                <a:spcPts val="0"/>
              </a:spcBef>
              <a:spcAft>
                <a:spcPts val="1200"/>
              </a:spcAft>
              <a:buNone/>
            </a:pPr>
            <a:r>
              <a:rPr lang="en-GB" sz="3000" b="1" i="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Everyone can be a whistleblower on corruption, but ….</a:t>
            </a:r>
          </a:p>
          <a:p>
            <a:pPr marL="0" indent="0" algn="ctr">
              <a:lnSpc>
                <a:spcPct val="100000"/>
              </a:lnSpc>
              <a:spcBef>
                <a:spcPts val="0"/>
              </a:spcBef>
              <a:spcAft>
                <a:spcPts val="1200"/>
              </a:spcAft>
              <a:buNone/>
            </a:pPr>
            <a:r>
              <a:rPr lang="en-GB" sz="3800"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it takes courage to be one!</a:t>
            </a:r>
            <a:endParaRPr lang="en-GB" sz="3800" b="1"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p:cNvSpPr>
            <a:spLocks noGrp="1"/>
          </p:cNvSpPr>
          <p:nvPr>
            <p:ph type="ftr" sz="quarter" idx="11"/>
          </p:nvPr>
        </p:nvSpPr>
        <p:spPr/>
        <p:txBody>
          <a:bodyPr/>
          <a:lstStyle/>
          <a:p>
            <a:r>
              <a:rPr lang="lv-LV" smtClean="0"/>
              <a:t>Transparency International Latvia/Delna</a:t>
            </a:r>
            <a:endParaRPr lang="lv-LV" dirty="0"/>
          </a:p>
        </p:txBody>
      </p:sp>
      <p:sp>
        <p:nvSpPr>
          <p:cNvPr id="5" name="Slide Number Placeholder 4"/>
          <p:cNvSpPr>
            <a:spLocks noGrp="1"/>
          </p:cNvSpPr>
          <p:nvPr>
            <p:ph type="sldNum" sz="quarter" idx="12"/>
          </p:nvPr>
        </p:nvSpPr>
        <p:spPr/>
        <p:txBody>
          <a:bodyPr/>
          <a:lstStyle/>
          <a:p>
            <a:fld id="{A4D94677-F135-4C7D-A1DC-5DB9C1A74C1D}" type="slidenum">
              <a:rPr lang="lv-LV" smtClean="0"/>
              <a:t>7</a:t>
            </a:fld>
            <a:endParaRPr lang="lv-LV"/>
          </a:p>
        </p:txBody>
      </p:sp>
      <p:sp>
        <p:nvSpPr>
          <p:cNvPr id="7" name="Rectangle 6">
            <a:extLst>
              <a:ext uri="{FF2B5EF4-FFF2-40B4-BE49-F238E27FC236}">
                <a16:creationId xmlns:a16="http://schemas.microsoft.com/office/drawing/2014/main" xmlns="" id="{43FD90D2-C3DA-45DF-85C7-9145FC591D67}"/>
              </a:ext>
            </a:extLst>
          </p:cNvPr>
          <p:cNvSpPr/>
          <p:nvPr/>
        </p:nvSpPr>
        <p:spPr>
          <a:xfrm>
            <a:off x="0" y="6105832"/>
            <a:ext cx="12192000" cy="5899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3051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600"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 WHISTLEBLOWER </a:t>
            </a:r>
            <a:br>
              <a:rPr lang="lv-LV" sz="3600"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br>
            <a:r>
              <a:rPr lang="lv-LV" sz="3600"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COULD HAVE SAVED 54 LIVES! </a:t>
            </a:r>
            <a:endParaRPr lang="lv-LV" sz="3600" b="1"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GB" sz="3200" i="1" dirty="0" smtClean="0">
                <a:latin typeface="Verdana" panose="020B0604030504040204" pitchFamily="34" charset="0"/>
                <a:ea typeface="Verdana" panose="020B0604030504040204" pitchFamily="34" charset="0"/>
                <a:cs typeface="Verdana" panose="020B0604030504040204" pitchFamily="34" charset="0"/>
              </a:rPr>
              <a:t>«The </a:t>
            </a:r>
            <a:r>
              <a:rPr lang="en-GB" sz="3200" i="1" dirty="0" err="1" smtClean="0">
                <a:latin typeface="Verdana" panose="020B0604030504040204" pitchFamily="34" charset="0"/>
                <a:ea typeface="Verdana" panose="020B0604030504040204" pitchFamily="34" charset="0"/>
                <a:cs typeface="Verdana" panose="020B0604030504040204" pitchFamily="34" charset="0"/>
              </a:rPr>
              <a:t>Zolitude</a:t>
            </a:r>
            <a:r>
              <a:rPr lang="en-GB" sz="3200" i="1" dirty="0" smtClean="0">
                <a:latin typeface="Verdana" panose="020B0604030504040204" pitchFamily="34" charset="0"/>
                <a:ea typeface="Verdana" panose="020B0604030504040204" pitchFamily="34" charset="0"/>
                <a:cs typeface="Verdana" panose="020B0604030504040204" pitchFamily="34" charset="0"/>
              </a:rPr>
              <a:t> tragedy could have been prevented at least 30 times. The opportunity at one of the design and building stages to see the incorrect roof construction was open to virtually all who were involved – beginning with the planners and builders</a:t>
            </a:r>
            <a:r>
              <a:rPr lang="lv-LV" sz="3200" i="1" dirty="0" smtClean="0">
                <a:latin typeface="Verdana" panose="020B0604030504040204" pitchFamily="34" charset="0"/>
                <a:ea typeface="Verdana" panose="020B0604030504040204" pitchFamily="34" charset="0"/>
                <a:cs typeface="Verdana" panose="020B0604030504040204" pitchFamily="34" charset="0"/>
              </a:rPr>
              <a:t>,</a:t>
            </a:r>
            <a:r>
              <a:rPr lang="en-GB" sz="3200" i="1" dirty="0" smtClean="0">
                <a:latin typeface="Verdana" panose="020B0604030504040204" pitchFamily="34" charset="0"/>
                <a:ea typeface="Verdana" panose="020B0604030504040204" pitchFamily="34" charset="0"/>
                <a:cs typeface="Verdana" panose="020B0604030504040204" pitchFamily="34" charset="0"/>
              </a:rPr>
              <a:t> and finally with the supervisors and the commission, which authorised the building’s use.»</a:t>
            </a:r>
          </a:p>
          <a:p>
            <a:pPr marL="0" indent="0" algn="ctr">
              <a:lnSpc>
                <a:spcPct val="120000"/>
              </a:lnSpc>
              <a:buNone/>
            </a:pPr>
            <a:r>
              <a:rPr lang="en-GB" sz="2000" b="1" i="1" dirty="0" smtClean="0">
                <a:latin typeface="Verdana" panose="020B0604030504040204" pitchFamily="34" charset="0"/>
                <a:ea typeface="Verdana" panose="020B0604030504040204" pitchFamily="34" charset="0"/>
                <a:cs typeface="Verdana" panose="020B0604030504040204" pitchFamily="34" charset="0"/>
              </a:rPr>
              <a:t>Statement by </a:t>
            </a:r>
            <a:r>
              <a:rPr lang="en-GB" sz="2000" b="1" i="1" dirty="0" err="1" smtClean="0">
                <a:latin typeface="Verdana" panose="020B0604030504040204" pitchFamily="34" charset="0"/>
                <a:ea typeface="Verdana" panose="020B0604030504040204" pitchFamily="34" charset="0"/>
                <a:cs typeface="Verdana" panose="020B0604030504040204" pitchFamily="34" charset="0"/>
              </a:rPr>
              <a:t>Aigars</a:t>
            </a:r>
            <a:r>
              <a:rPr lang="en-GB" sz="2000" b="1" i="1" dirty="0" smtClean="0">
                <a:latin typeface="Verdana" panose="020B0604030504040204" pitchFamily="34" charset="0"/>
                <a:ea typeface="Verdana" panose="020B0604030504040204" pitchFamily="34" charset="0"/>
                <a:cs typeface="Verdana" panose="020B0604030504040204" pitchFamily="34" charset="0"/>
              </a:rPr>
              <a:t> Ūdris, Manager of the Independent Expert Group, November 7th, 2017, at the </a:t>
            </a:r>
            <a:r>
              <a:rPr lang="en-GB" sz="2000" b="1" i="1" dirty="0" err="1" smtClean="0">
                <a:latin typeface="Verdana" panose="020B0604030504040204" pitchFamily="34" charset="0"/>
                <a:ea typeface="Verdana" panose="020B0604030504040204" pitchFamily="34" charset="0"/>
                <a:cs typeface="Verdana" panose="020B0604030504040204" pitchFamily="34" charset="0"/>
              </a:rPr>
              <a:t>Zolitude</a:t>
            </a:r>
            <a:r>
              <a:rPr lang="en-GB" sz="2000" b="1" i="1" dirty="0" smtClean="0">
                <a:latin typeface="Verdana" panose="020B0604030504040204" pitchFamily="34" charset="0"/>
                <a:ea typeface="Verdana" panose="020B0604030504040204" pitchFamily="34" charset="0"/>
                <a:cs typeface="Verdana" panose="020B0604030504040204" pitchFamily="34" charset="0"/>
              </a:rPr>
              <a:t> Tragedy Criminal Court.</a:t>
            </a:r>
            <a:endParaRPr lang="lv-LV" sz="2000" b="1" i="1" dirty="0" smtClean="0">
              <a:latin typeface="Verdana" panose="020B0604030504040204" pitchFamily="34" charset="0"/>
              <a:ea typeface="Verdana" panose="020B0604030504040204" pitchFamily="34" charset="0"/>
              <a:cs typeface="Verdana" panose="020B0604030504040204" pitchFamily="34" charset="0"/>
            </a:endParaRPr>
          </a:p>
          <a:p>
            <a:pPr marL="0" indent="0" algn="ctr">
              <a:buNone/>
            </a:pPr>
            <a:endParaRPr lang="en-GB" sz="2000" b="1" i="1" dirty="0" smtClean="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GB" sz="4400"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No</a:t>
            </a:r>
            <a:r>
              <a:rPr lang="lv-LV" sz="4400"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r>
              <a:rPr lang="en-GB" sz="4400" b="1"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one blew the whistle - 54 lives were lost</a:t>
            </a:r>
            <a:r>
              <a:rPr lang="lv-LV" sz="44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endParaRPr lang="en-GB" sz="4400"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p:cNvSpPr>
            <a:spLocks noGrp="1"/>
          </p:cNvSpPr>
          <p:nvPr>
            <p:ph type="ftr" sz="quarter" idx="11"/>
          </p:nvPr>
        </p:nvSpPr>
        <p:spPr/>
        <p:txBody>
          <a:bodyPr/>
          <a:lstStyle/>
          <a:p>
            <a:r>
              <a:rPr lang="lv-LV" smtClean="0"/>
              <a:t>Transparency International Latvia/Delna</a:t>
            </a:r>
            <a:endParaRPr lang="lv-LV"/>
          </a:p>
        </p:txBody>
      </p:sp>
      <p:sp>
        <p:nvSpPr>
          <p:cNvPr id="5" name="Slide Number Placeholder 4"/>
          <p:cNvSpPr>
            <a:spLocks noGrp="1"/>
          </p:cNvSpPr>
          <p:nvPr>
            <p:ph type="sldNum" sz="quarter" idx="12"/>
          </p:nvPr>
        </p:nvSpPr>
        <p:spPr/>
        <p:txBody>
          <a:bodyPr/>
          <a:lstStyle/>
          <a:p>
            <a:fld id="{A4D94677-F135-4C7D-A1DC-5DB9C1A74C1D}" type="slidenum">
              <a:rPr lang="lv-LV" smtClean="0"/>
              <a:t>8</a:t>
            </a:fld>
            <a:endParaRPr lang="lv-LV"/>
          </a:p>
        </p:txBody>
      </p:sp>
    </p:spTree>
    <p:extLst>
      <p:ext uri="{BB962C8B-B14F-4D97-AF65-F5344CB8AC3E}">
        <p14:creationId xmlns:p14="http://schemas.microsoft.com/office/powerpoint/2010/main" val="2480896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6231"/>
          </a:xfrm>
        </p:spPr>
        <p:txBody>
          <a:bodyPr>
            <a:normAutofit/>
          </a:bodyPr>
          <a:lstStyle/>
          <a:p>
            <a:pPr algn="ctr"/>
            <a:r>
              <a:rPr lang="lv-LV" sz="4000" i="1" dirty="0">
                <a:solidFill>
                  <a:srgbClr val="C00000"/>
                </a:solidFill>
                <a:latin typeface="Verdana" panose="020B0604030504040204" pitchFamily="34" charset="0"/>
                <a:ea typeface="Verdana" panose="020B0604030504040204" pitchFamily="34" charset="0"/>
                <a:cs typeface="Verdana" panose="020B0604030504040204" pitchFamily="34" charset="0"/>
              </a:rPr>
              <a:t>W</a:t>
            </a:r>
            <a:r>
              <a:rPr lang="lv-LV" sz="4000" i="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HAT WILL THE ALLIANCE DO?</a:t>
            </a:r>
            <a:endParaRPr lang="lv-LV" sz="4000" i="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199" y="1252880"/>
            <a:ext cx="10793361" cy="5103469"/>
          </a:xfrm>
        </p:spPr>
        <p:txBody>
          <a:bodyPr>
            <a:noAutofit/>
          </a:bodyPr>
          <a:lstStyle/>
          <a:p>
            <a:pPr marL="0" indent="0" algn="ctr">
              <a:lnSpc>
                <a:spcPct val="100000"/>
              </a:lnSpc>
              <a:spcBef>
                <a:spcPts val="0"/>
              </a:spcBef>
              <a:buNone/>
            </a:pPr>
            <a:r>
              <a:rPr lang="en-GB" sz="22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Foster closer co-operation between members of the alliance</a:t>
            </a:r>
          </a:p>
          <a:p>
            <a:pPr marL="0" indent="0" algn="ctr">
              <a:lnSpc>
                <a:spcPct val="100000"/>
              </a:lnSpc>
              <a:spcBef>
                <a:spcPts val="0"/>
              </a:spcBef>
              <a:spcAft>
                <a:spcPts val="600"/>
              </a:spcAft>
              <a:buNone/>
            </a:pPr>
            <a:r>
              <a:rPr lang="en-GB" sz="2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Coordination of joint activities, improved information exchange</a:t>
            </a:r>
          </a:p>
          <a:p>
            <a:pPr marL="0" indent="0" algn="ctr">
              <a:lnSpc>
                <a:spcPct val="100000"/>
              </a:lnSpc>
              <a:spcBef>
                <a:spcPts val="0"/>
              </a:spcBef>
              <a:buNone/>
            </a:pPr>
            <a:r>
              <a:rPr lang="en-GB" sz="22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Communicate with society</a:t>
            </a:r>
          </a:p>
          <a:p>
            <a:pPr marL="457200" lvl="1" indent="0" algn="ctr">
              <a:lnSpc>
                <a:spcPct val="100000"/>
              </a:lnSpc>
              <a:spcBef>
                <a:spcPts val="0"/>
              </a:spcBef>
              <a:buNone/>
            </a:pPr>
            <a:r>
              <a:rPr lang="en-GB" sz="2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About the types, risks and costs of corruption in specific sectors, </a:t>
            </a:r>
            <a:endParaRPr lang="lv-LV" sz="22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457200" lvl="1" indent="0" algn="ctr">
              <a:lnSpc>
                <a:spcPct val="100000"/>
              </a:lnSpc>
              <a:spcBef>
                <a:spcPts val="0"/>
              </a:spcBef>
              <a:buNone/>
            </a:pPr>
            <a:r>
              <a:rPr lang="en-GB" sz="2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about the means and methods of whistleblowing, </a:t>
            </a:r>
          </a:p>
          <a:p>
            <a:pPr marL="457200" lvl="1" indent="0" algn="ctr">
              <a:lnSpc>
                <a:spcPct val="100000"/>
              </a:lnSpc>
              <a:spcBef>
                <a:spcPts val="0"/>
              </a:spcBef>
              <a:spcAft>
                <a:spcPts val="600"/>
              </a:spcAft>
              <a:buNone/>
            </a:pPr>
            <a:r>
              <a:rPr lang="en-GB" sz="2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about anti-corruption success stories.</a:t>
            </a:r>
          </a:p>
          <a:p>
            <a:pPr marL="0" indent="0" algn="ctr">
              <a:lnSpc>
                <a:spcPct val="100000"/>
              </a:lnSpc>
              <a:spcBef>
                <a:spcPts val="0"/>
              </a:spcBef>
              <a:buNone/>
            </a:pPr>
            <a:r>
              <a:rPr lang="en-GB" sz="22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Organise events</a:t>
            </a:r>
          </a:p>
          <a:p>
            <a:pPr marL="0" indent="0" algn="ctr">
              <a:lnSpc>
                <a:spcPct val="100000"/>
              </a:lnSpc>
              <a:spcBef>
                <a:spcPts val="0"/>
              </a:spcBef>
              <a:spcAft>
                <a:spcPts val="600"/>
              </a:spcAft>
              <a:buNone/>
            </a:pPr>
            <a:r>
              <a:rPr lang="en-GB" sz="2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Transparency and anti-corruption events, workshops,</a:t>
            </a:r>
            <a:r>
              <a:rPr lang="lv-LV" sz="2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GB" sz="2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seminars, conferences, Summer schools, first aid anti-corruption </a:t>
            </a:r>
            <a:r>
              <a:rPr lang="lv-LV" sz="22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ambulance. </a:t>
            </a:r>
          </a:p>
          <a:p>
            <a:pPr marL="0" indent="0" algn="ctr">
              <a:lnSpc>
                <a:spcPct val="100000"/>
              </a:lnSpc>
              <a:spcBef>
                <a:spcPts val="0"/>
              </a:spcBef>
              <a:buNone/>
            </a:pPr>
            <a:r>
              <a:rPr lang="en-GB" sz="22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Push for legislative changes</a:t>
            </a:r>
          </a:p>
          <a:p>
            <a:pPr marL="0" indent="0" algn="ctr">
              <a:lnSpc>
                <a:spcPct val="100000"/>
              </a:lnSpc>
              <a:spcBef>
                <a:spcPts val="0"/>
              </a:spcBef>
              <a:buNone/>
            </a:pPr>
            <a:r>
              <a:rPr lang="en-GB" sz="2200" dirty="0" smtClean="0">
                <a:solidFill>
                  <a:srgbClr val="002060"/>
                </a:solidFill>
                <a:latin typeface="Verdana" charset="0"/>
                <a:ea typeface="Verdana" charset="0"/>
                <a:cs typeface="Verdana" charset="0"/>
              </a:rPr>
              <a:t>To promote transparency, counter corruption,</a:t>
            </a:r>
            <a:r>
              <a:rPr lang="lv-LV" sz="2200" dirty="0">
                <a:solidFill>
                  <a:srgbClr val="002060"/>
                </a:solidFill>
                <a:latin typeface="Verdana" charset="0"/>
                <a:ea typeface="Verdana" charset="0"/>
                <a:cs typeface="Verdana" charset="0"/>
              </a:rPr>
              <a:t> </a:t>
            </a:r>
            <a:r>
              <a:rPr lang="en-GB" sz="2200" dirty="0" smtClean="0">
                <a:solidFill>
                  <a:srgbClr val="002060"/>
                </a:solidFill>
                <a:latin typeface="Verdana" charset="0"/>
                <a:ea typeface="Verdana" charset="0"/>
                <a:cs typeface="Verdana" charset="0"/>
              </a:rPr>
              <a:t>strengthen civil society,   provide legal and financial protection for whistleblowers</a:t>
            </a:r>
            <a:r>
              <a:rPr lang="lv-LV" sz="2200" dirty="0" smtClean="0">
                <a:solidFill>
                  <a:srgbClr val="002060"/>
                </a:solidFill>
                <a:latin typeface="Verdana" charset="0"/>
                <a:ea typeface="Verdana" charset="0"/>
                <a:cs typeface="Verdana" charset="0"/>
              </a:rPr>
              <a:t>.</a:t>
            </a:r>
            <a:endParaRPr lang="en-GB" sz="22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Footer Placeholder 5"/>
          <p:cNvSpPr>
            <a:spLocks noGrp="1"/>
          </p:cNvSpPr>
          <p:nvPr>
            <p:ph type="ftr" sz="quarter" idx="11"/>
          </p:nvPr>
        </p:nvSpPr>
        <p:spPr/>
        <p:txBody>
          <a:bodyPr/>
          <a:lstStyle/>
          <a:p>
            <a:r>
              <a:rPr lang="lv-LV" smtClean="0"/>
              <a:t>Transparency International Latvia/Delna</a:t>
            </a:r>
            <a:endParaRPr lang="lv-LV" dirty="0"/>
          </a:p>
        </p:txBody>
      </p:sp>
      <p:sp>
        <p:nvSpPr>
          <p:cNvPr id="7" name="Slide Number Placeholder 6"/>
          <p:cNvSpPr>
            <a:spLocks noGrp="1"/>
          </p:cNvSpPr>
          <p:nvPr>
            <p:ph type="sldNum" sz="quarter" idx="12"/>
          </p:nvPr>
        </p:nvSpPr>
        <p:spPr/>
        <p:txBody>
          <a:bodyPr/>
          <a:lstStyle/>
          <a:p>
            <a:fld id="{A4D94677-F135-4C7D-A1DC-5DB9C1A74C1D}" type="slidenum">
              <a:rPr lang="lv-LV" smtClean="0"/>
              <a:t>9</a:t>
            </a:fld>
            <a:endParaRPr lang="lv-LV" dirty="0"/>
          </a:p>
        </p:txBody>
      </p:sp>
      <p:sp>
        <p:nvSpPr>
          <p:cNvPr id="9" name="Rectangle 8">
            <a:extLst>
              <a:ext uri="{FF2B5EF4-FFF2-40B4-BE49-F238E27FC236}">
                <a16:creationId xmlns:a16="http://schemas.microsoft.com/office/drawing/2014/main" xmlns="" id="{D3EF7628-E53C-4C82-87EF-5B1D192A0E6E}"/>
              </a:ext>
            </a:extLst>
          </p:cNvPr>
          <p:cNvSpPr/>
          <p:nvPr/>
        </p:nvSpPr>
        <p:spPr>
          <a:xfrm>
            <a:off x="0" y="6105832"/>
            <a:ext cx="12192000" cy="5899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972111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5684</TotalTime>
  <Words>1041</Words>
  <Application>Microsoft Office PowerPoint</Application>
  <PresentationFormat>Widescreen</PresentationFormat>
  <Paragraphs>195</Paragraphs>
  <Slides>18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Verdana</vt:lpstr>
      <vt:lpstr>Office Theme</vt:lpstr>
      <vt:lpstr>CORRUPTION ROBS EACH OF US !</vt:lpstr>
      <vt:lpstr>RAND RESEARCH COMPONENTS  AND LATVIA’S MISERABLE PERFORMANCE</vt:lpstr>
      <vt:lpstr>“… in view of the weakness of the law enforcement authorities, we need to seek other instruments for society to guard itself against the evil of the systemic corruption that can destroy Latvia." </vt:lpstr>
      <vt:lpstr>WHAT KIND OF OTHER INSTRUMENT? </vt:lpstr>
      <vt:lpstr>THE ALLIANCE</vt:lpstr>
      <vt:lpstr>AIMS OF THE ALLIANCE?</vt:lpstr>
      <vt:lpstr>HOW TO GET CIVIL SOCIETY INVOLVED?</vt:lpstr>
      <vt:lpstr>A WHISTLEBLOWER  COULD HAVE SAVED 54 LIVES! </vt:lpstr>
      <vt:lpstr>WHAT WILL THE ALLIANCE DO?</vt:lpstr>
      <vt:lpstr>GOALS OF THE ALLIANCE - 2018</vt:lpstr>
      <vt:lpstr>THE BENEFICIARIES</vt:lpstr>
      <vt:lpstr>DELNA WOULD MANAGE AND COORDINATE THE ALLIANCE</vt:lpstr>
      <vt:lpstr>ALLIANCE BUDGET</vt:lpstr>
      <vt:lpstr>SUPPORTERS OF THE ALLIANCE</vt:lpstr>
      <vt:lpstr>SUPPORTERS OF THE ALLIANCE</vt:lpstr>
      <vt:lpstr>SUPPORTERS OF THE ALLIANCE</vt:lpstr>
      <vt:lpstr>FINANCIAL SUPPORT</vt:lpstr>
      <vt:lpstr>WHAT IS NEEDED TO SET UP  AND RUN THE ALLIANCE? ________________________________________</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PRETKORUPCIJAS ALIANSE</dc:title>
  <dc:creator>Valdis</dc:creator>
  <cp:lastModifiedBy>VL</cp:lastModifiedBy>
  <cp:revision>345</cp:revision>
  <cp:lastPrinted>2017-10-11T16:22:33Z</cp:lastPrinted>
  <dcterms:created xsi:type="dcterms:W3CDTF">2017-06-09T09:07:38Z</dcterms:created>
  <dcterms:modified xsi:type="dcterms:W3CDTF">2018-02-15T12:34:52Z</dcterms:modified>
</cp:coreProperties>
</file>